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70" r:id="rId5"/>
  </p:sldMasterIdLst>
  <p:notesMasterIdLst>
    <p:notesMasterId r:id="rId54"/>
  </p:notesMasterIdLst>
  <p:sldIdLst>
    <p:sldId id="340" r:id="rId6"/>
    <p:sldId id="268" r:id="rId7"/>
    <p:sldId id="420" r:id="rId8"/>
    <p:sldId id="415" r:id="rId9"/>
    <p:sldId id="347" r:id="rId10"/>
    <p:sldId id="348" r:id="rId11"/>
    <p:sldId id="421" r:id="rId12"/>
    <p:sldId id="269" r:id="rId13"/>
    <p:sldId id="351" r:id="rId14"/>
    <p:sldId id="352" r:id="rId15"/>
    <p:sldId id="349" r:id="rId16"/>
    <p:sldId id="402" r:id="rId17"/>
    <p:sldId id="354" r:id="rId18"/>
    <p:sldId id="356" r:id="rId19"/>
    <p:sldId id="357" r:id="rId20"/>
    <p:sldId id="358" r:id="rId21"/>
    <p:sldId id="364" r:id="rId22"/>
    <p:sldId id="360" r:id="rId23"/>
    <p:sldId id="361" r:id="rId24"/>
    <p:sldId id="362" r:id="rId25"/>
    <p:sldId id="365" r:id="rId26"/>
    <p:sldId id="416" r:id="rId27"/>
    <p:sldId id="363" r:id="rId28"/>
    <p:sldId id="396" r:id="rId29"/>
    <p:sldId id="381" r:id="rId30"/>
    <p:sldId id="366" r:id="rId31"/>
    <p:sldId id="373" r:id="rId32"/>
    <p:sldId id="376" r:id="rId33"/>
    <p:sldId id="377" r:id="rId34"/>
    <p:sldId id="422" r:id="rId35"/>
    <p:sldId id="378" r:id="rId36"/>
    <p:sldId id="380" r:id="rId37"/>
    <p:sldId id="397" r:id="rId38"/>
    <p:sldId id="382" r:id="rId39"/>
    <p:sldId id="383" r:id="rId40"/>
    <p:sldId id="385" r:id="rId41"/>
    <p:sldId id="388" r:id="rId42"/>
    <p:sldId id="389" r:id="rId43"/>
    <p:sldId id="392" r:id="rId44"/>
    <p:sldId id="390" r:id="rId45"/>
    <p:sldId id="393" r:id="rId46"/>
    <p:sldId id="417" r:id="rId47"/>
    <p:sldId id="395" r:id="rId48"/>
    <p:sldId id="394" r:id="rId49"/>
    <p:sldId id="398" r:id="rId50"/>
    <p:sldId id="399" r:id="rId51"/>
    <p:sldId id="419" r:id="rId52"/>
    <p:sldId id="316" r:id="rId5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e DOGE" initials="PD" lastIdx="4" clrIdx="0">
    <p:extLst>
      <p:ext uri="{19B8F6BF-5375-455C-9EA6-DF929625EA0E}">
        <p15:presenceInfo xmlns:p15="http://schemas.microsoft.com/office/powerpoint/2012/main" userId="Patrice DOG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6507"/>
    <a:srgbClr val="5D8991"/>
    <a:srgbClr val="E5E5E5"/>
    <a:srgbClr val="009353"/>
    <a:srgbClr val="E83030"/>
    <a:srgbClr val="029556"/>
    <a:srgbClr val="3A8A6A"/>
    <a:srgbClr val="A4B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85851" autoAdjust="0"/>
  </p:normalViewPr>
  <p:slideViewPr>
    <p:cSldViewPr snapToGrid="0">
      <p:cViewPr>
        <p:scale>
          <a:sx n="100" d="100"/>
          <a:sy n="100" d="100"/>
        </p:scale>
        <p:origin x="774" y="12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30T13:50:26.473" idx="2">
    <p:pos x="10" y="10"/>
    <p:text>ecarter les partie du tableau pour faciliter la lecture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30T13:50:26.473" idx="4">
    <p:pos x="10" y="10"/>
    <p:text>ecarter les partie du tableau pour faciliter la lecture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3AAEB-8C0B-438A-9966-07F713403091}" type="datetimeFigureOut">
              <a:rPr lang="fr-FR" smtClean="0"/>
              <a:t>03/09/2024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18E20-A7B2-4F33-B13E-122C5EDB47B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3883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9538" y="333375"/>
            <a:ext cx="6578600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0940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Paramètre du cahier des charges est le plus prépondérant, Dire que le jaune ça veut dire que il y a une dépendance avec la brique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974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9538" y="333375"/>
            <a:ext cx="6578600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927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Dependante</a:t>
            </a:r>
            <a:r>
              <a:rPr lang="fr-FR" dirty="0"/>
              <a:t> entre elle, interroger les </a:t>
            </a:r>
            <a:r>
              <a:rPr lang="fr-FR" dirty="0" err="1"/>
              <a:t>ingé,tous</a:t>
            </a:r>
            <a:r>
              <a:rPr lang="fr-FR" dirty="0"/>
              <a:t> sont différents, on fais un dialogue entre ingé pour prendre le meilleurs classement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5673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Organigramme de synthèse, présentant ce classement. Etoffer cette organigramme avec dépendance </a:t>
            </a:r>
            <a:r>
              <a:rPr lang="fr-FR" dirty="0" err="1"/>
              <a:t>corellela</a:t>
            </a:r>
            <a:r>
              <a:rPr lang="fr-FR" dirty="0"/>
              <a:t> des briques et </a:t>
            </a:r>
            <a:r>
              <a:rPr lang="fr-FR" dirty="0" err="1"/>
              <a:t>cdc</a:t>
            </a:r>
            <a:r>
              <a:rPr lang="fr-FR" dirty="0"/>
              <a:t> pour logigramme complet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1834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9538" y="333375"/>
            <a:ext cx="6578600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249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Vue générale, poser des question et cela nous donne les réponse, zoom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615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rentre dans des décisions et pour cette décision liée règles de conception, </a:t>
            </a:r>
          </a:p>
          <a:p>
            <a:endParaRPr lang="fr-FR" dirty="0"/>
          </a:p>
          <a:p>
            <a:r>
              <a:rPr lang="fr-FR" dirty="0"/>
              <a:t>Abaque, feuille de calcul </a:t>
            </a:r>
            <a:r>
              <a:rPr lang="fr-FR" dirty="0" err="1"/>
              <a:t>excel</a:t>
            </a:r>
            <a:r>
              <a:rPr lang="fr-FR" dirty="0"/>
              <a:t>, processus </a:t>
            </a:r>
            <a:r>
              <a:rPr lang="fr-FR" dirty="0" err="1"/>
              <a:t>word</a:t>
            </a:r>
            <a:r>
              <a:rPr lang="fr-FR" dirty="0"/>
              <a:t> a suivre, logigramme</a:t>
            </a:r>
          </a:p>
          <a:p>
            <a:r>
              <a:rPr lang="fr-FR" dirty="0" err="1"/>
              <a:t>Deucieme</a:t>
            </a:r>
            <a:r>
              <a:rPr lang="fr-FR" dirty="0"/>
              <a:t> partie sur la </a:t>
            </a:r>
            <a:r>
              <a:rPr lang="fr-FR" dirty="0" err="1"/>
              <a:t>determinations</a:t>
            </a:r>
            <a:r>
              <a:rPr lang="fr-FR" dirty="0"/>
              <a:t> des règles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2787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Recapitulatif</a:t>
            </a:r>
            <a:r>
              <a:rPr lang="fr-FR" dirty="0"/>
              <a:t> de toutes les règle </a:t>
            </a:r>
            <a:r>
              <a:rPr lang="fr-FR" dirty="0" err="1"/>
              <a:t>hierachiser</a:t>
            </a:r>
            <a:r>
              <a:rPr lang="fr-FR" dirty="0"/>
              <a:t> pare le composant quel </a:t>
            </a:r>
            <a:r>
              <a:rPr lang="fr-FR" dirty="0" err="1"/>
              <a:t>definissent</a:t>
            </a:r>
            <a:r>
              <a:rPr lang="fr-FR" dirty="0"/>
              <a:t>;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Regle</a:t>
            </a:r>
            <a:r>
              <a:rPr lang="fr-FR" dirty="0"/>
              <a:t> manquante, existante partiel,</a:t>
            </a:r>
          </a:p>
          <a:p>
            <a:endParaRPr lang="fr-FR" dirty="0"/>
          </a:p>
          <a:p>
            <a:r>
              <a:rPr lang="fr-FR" dirty="0"/>
              <a:t>Intéresser au </a:t>
            </a:r>
            <a:r>
              <a:rPr lang="fr-FR" dirty="0" err="1"/>
              <a:t>diametre</a:t>
            </a:r>
            <a:r>
              <a:rPr lang="fr-FR" dirty="0"/>
              <a:t> de fils utiliser dans les moyeux et support brins</a:t>
            </a:r>
          </a:p>
          <a:p>
            <a:r>
              <a:rPr lang="fr-FR" dirty="0"/>
              <a:t>Définis par le courant qui circule</a:t>
            </a:r>
          </a:p>
          <a:p>
            <a:r>
              <a:rPr lang="fr-FR" dirty="0"/>
              <a:t>Sous dimensionner; brule </a:t>
            </a:r>
          </a:p>
          <a:p>
            <a:r>
              <a:rPr lang="fr-FR" dirty="0"/>
              <a:t>Surdimensionner :comparaison avec le petit moyeu ou l’on ne peut pas router les fils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4131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9538" y="333375"/>
            <a:ext cx="6578600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343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Disposition collecteur tournant, confiner espace restreint,</a:t>
            </a:r>
          </a:p>
          <a:p>
            <a:endParaRPr lang="fr-FR" dirty="0"/>
          </a:p>
          <a:p>
            <a:r>
              <a:rPr lang="fr-FR" dirty="0"/>
              <a:t>Plusieurs référence existe en fonction du type de signal transiter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582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154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Appliquer deux normes</a:t>
            </a:r>
          </a:p>
          <a:p>
            <a:endParaRPr lang="fr-FR" dirty="0"/>
          </a:p>
          <a:p>
            <a:r>
              <a:rPr lang="fr-FR" dirty="0"/>
              <a:t>IEC pour le </a:t>
            </a:r>
            <a:r>
              <a:rPr lang="fr-FR" dirty="0" err="1"/>
              <a:t>batiment</a:t>
            </a:r>
            <a:r>
              <a:rPr lang="fr-FR" dirty="0"/>
              <a:t>, elle va services pour un autre service celui des filtre</a:t>
            </a:r>
          </a:p>
          <a:p>
            <a:endParaRPr lang="fr-FR" dirty="0"/>
          </a:p>
          <a:p>
            <a:r>
              <a:rPr lang="fr-FR" dirty="0"/>
              <a:t>MIL STD 339 pour mon service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1017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9538" y="333375"/>
            <a:ext cx="6578600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606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Voila ce que l’on veut obtenir, va rentrer dans le détail comment le faire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21754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T4</a:t>
            </a:r>
            <a:r>
              <a:rPr lang="fr-FR" dirty="0"/>
              <a:t> surface et le milieu environnant</a:t>
            </a:r>
          </a:p>
          <a:p>
            <a:pPr algn="l"/>
            <a:r>
              <a:rPr lang="fr-FR" dirty="0"/>
              <a:t>Delta </a:t>
            </a:r>
            <a:r>
              <a:rPr lang="fr-FR" dirty="0" err="1"/>
              <a:t>teta</a:t>
            </a:r>
            <a:r>
              <a:rPr lang="fr-FR" dirty="0"/>
              <a:t> échauffement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de la surface du câble par rapport à la température ambiante </a:t>
            </a:r>
          </a:p>
          <a:p>
            <a:pPr algn="l"/>
            <a:r>
              <a:rPr lang="fr-FR" dirty="0"/>
              <a:t>K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coefficient K dans l’air </a:t>
            </a:r>
          </a:p>
          <a:p>
            <a:r>
              <a:rPr lang="fr-FR" dirty="0"/>
              <a:t>Tout est déterminer sauf h le coef de dissipation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0528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norme détermine pour plusieurs câble aussi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4929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Pour connaitre l’échauffement précis pour le courant donnée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70519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doit faire développer et réarranger les termes</a:t>
            </a:r>
          </a:p>
          <a:p>
            <a:r>
              <a:rPr lang="fr-FR" dirty="0" err="1"/>
              <a:t>Polynome</a:t>
            </a:r>
            <a:r>
              <a:rPr lang="fr-FR" dirty="0"/>
              <a:t> de degré 5</a:t>
            </a:r>
          </a:p>
          <a:p>
            <a:endParaRPr lang="fr-FR" dirty="0"/>
          </a:p>
          <a:p>
            <a:r>
              <a:rPr lang="fr-FR" dirty="0"/>
              <a:t>Pour contourner ce problème on va tracer des points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312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Maintenance que l’on a calculer avec la norme et inverser la norme on peux rajouter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4480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9538" y="333375"/>
            <a:ext cx="6578600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9729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Il donne le courant en fonction de la temperature du conducteur</a:t>
            </a:r>
          </a:p>
          <a:p>
            <a:endParaRPr lang="fr-FR" dirty="0"/>
          </a:p>
          <a:p>
            <a:r>
              <a:rPr lang="fr-FR" dirty="0"/>
              <a:t>A 30 °C si l’on regarde les delta de temperature on a minimum 50 degré c trop haut</a:t>
            </a:r>
          </a:p>
          <a:p>
            <a:r>
              <a:rPr lang="fr-FR" dirty="0"/>
              <a:t>Heureusement la norme donne des facteur de correction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0828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9538" y="333375"/>
            <a:ext cx="6578600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6484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a que des échauffements définis on veux pouvoir donnée un échauffement sans ce soucier si il est présent ou non dans la </a:t>
            </a:r>
            <a:r>
              <a:rPr lang="fr-FR" dirty="0" err="1"/>
              <a:t>norms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0298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Régressions de ces facteurs, linaire donc facilement extrapolable</a:t>
            </a:r>
          </a:p>
          <a:p>
            <a:endParaRPr lang="fr-FR" dirty="0"/>
          </a:p>
          <a:p>
            <a:r>
              <a:rPr lang="fr-FR" dirty="0"/>
              <a:t>On multiplie par le courant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74018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200 °C est une donnée aberrante par rapport au autre sauf au bord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55777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Coeficient</a:t>
            </a:r>
            <a:r>
              <a:rPr lang="fr-FR" dirty="0"/>
              <a:t> de détermination</a:t>
            </a:r>
          </a:p>
          <a:p>
            <a:endParaRPr lang="fr-FR" dirty="0"/>
          </a:p>
          <a:p>
            <a:r>
              <a:rPr lang="fr-FR" dirty="0"/>
              <a:t>Pour faire des regroupement de câble la norme a implémenter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13576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51187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Sur cet exemple avec un câble les données sont proche entre les deux norme</a:t>
            </a:r>
          </a:p>
          <a:p>
            <a:endParaRPr lang="fr-FR" dirty="0"/>
          </a:p>
          <a:p>
            <a:r>
              <a:rPr lang="fr-FR" dirty="0"/>
              <a:t>On va venir vérifier cette outils avec donnée </a:t>
            </a:r>
            <a:r>
              <a:rPr lang="fr-FR" dirty="0" err="1"/>
              <a:t>experimentale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83441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16464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 peux d’erreur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56398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9538" y="333375"/>
            <a:ext cx="6578600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7532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Outil commun pour tout les ingénieur, procédé simple a suivre cohérent avec les produits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44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5837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Travail au bureau d’étude, a Chanteloup au capteur et système associé ‘CSA qui est le service s’occupe</a:t>
            </a:r>
          </a:p>
          <a:p>
            <a:endParaRPr lang="fr-FR" dirty="0"/>
          </a:p>
          <a:p>
            <a:r>
              <a:rPr lang="fr-FR" dirty="0"/>
              <a:t>Collecteurs tournants</a:t>
            </a:r>
          </a:p>
          <a:p>
            <a:r>
              <a:rPr lang="fr-FR" dirty="0"/>
              <a:t>Potentiomètre</a:t>
            </a:r>
          </a:p>
          <a:p>
            <a:r>
              <a:rPr lang="fr-FR" dirty="0"/>
              <a:t>Codeur optique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70264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4226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53376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aspect de recherche et d’application </a:t>
            </a:r>
            <a:r>
              <a:rPr lang="fr-FR" dirty="0" err="1"/>
              <a:t>scientique</a:t>
            </a:r>
            <a:r>
              <a:rPr lang="fr-FR" dirty="0"/>
              <a:t> qui on pu plu facilement </a:t>
            </a:r>
            <a:r>
              <a:rPr lang="fr-FR" dirty="0" err="1"/>
              <a:t>aprehender</a:t>
            </a:r>
            <a:r>
              <a:rPr lang="fr-FR" dirty="0"/>
              <a:t> la </a:t>
            </a:r>
            <a:r>
              <a:rPr lang="fr-FR" dirty="0" err="1"/>
              <a:t>creation</a:t>
            </a:r>
            <a:r>
              <a:rPr lang="fr-FR" dirty="0"/>
              <a:t> de la feuille de calcule avec thermodynamique</a:t>
            </a:r>
          </a:p>
          <a:p>
            <a:endParaRPr lang="fr-FR" dirty="0"/>
          </a:p>
          <a:p>
            <a:r>
              <a:rPr lang="fr-FR" dirty="0"/>
              <a:t>Très </a:t>
            </a:r>
            <a:r>
              <a:rPr lang="fr-FR" dirty="0" err="1"/>
              <a:t>gratiffiant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47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11919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48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991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Moyeu, piste , isolant, brins(filament) , voir que il y a un V dans la piste pour contact brins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0262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9538" y="333375"/>
            <a:ext cx="6578600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769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Extraction des briques + analyse  de quelque collecteur tournant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3055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Geometrie</a:t>
            </a:r>
            <a:r>
              <a:rPr lang="fr-FR" dirty="0"/>
              <a:t>, physique,</a:t>
            </a:r>
          </a:p>
          <a:p>
            <a:endParaRPr lang="fr-FR" dirty="0"/>
          </a:p>
          <a:p>
            <a:r>
              <a:rPr lang="fr-FR" dirty="0"/>
              <a:t>Traitement, agencement des étapes de réalisation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0722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des piste </a:t>
            </a:r>
            <a:r>
              <a:rPr lang="fr-FR" dirty="0" err="1"/>
              <a:t>irl</a:t>
            </a:r>
            <a:r>
              <a:rPr lang="fr-FR" dirty="0"/>
              <a:t> et montrer que plusieurs tailles existent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18E20-A7B2-4F33-B13E-122C5EDB47B9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416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9256385" y="4375350"/>
            <a:ext cx="2301631" cy="3224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633" y="586420"/>
            <a:ext cx="3337383" cy="87849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64484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8571" y="2161770"/>
            <a:ext cx="6659446" cy="113193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3600" b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8571" y="3310494"/>
            <a:ext cx="6659445" cy="74832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accent4"/>
                </a:solidFill>
                <a:latin typeface="Century Gothic" panose="020B0502020202020204" pitchFamily="34" charset="0"/>
              </a:defRPr>
            </a:lvl1pPr>
            <a:lvl2pPr marL="562718" indent="0" algn="ctr">
              <a:buNone/>
              <a:defRPr sz="2462"/>
            </a:lvl2pPr>
            <a:lvl3pPr marL="1125437" indent="0" algn="ctr">
              <a:buNone/>
              <a:defRPr sz="2215"/>
            </a:lvl3pPr>
            <a:lvl4pPr marL="1688155" indent="0" algn="ctr">
              <a:buNone/>
              <a:defRPr sz="1969"/>
            </a:lvl4pPr>
            <a:lvl5pPr marL="2250874" indent="0" algn="ctr">
              <a:buNone/>
              <a:defRPr sz="1969"/>
            </a:lvl5pPr>
            <a:lvl6pPr marL="2813593" indent="0" algn="ctr">
              <a:buNone/>
              <a:defRPr sz="1969"/>
            </a:lvl6pPr>
            <a:lvl7pPr marL="3376311" indent="0" algn="ctr">
              <a:buNone/>
              <a:defRPr sz="1969"/>
            </a:lvl7pPr>
            <a:lvl8pPr marL="3939029" indent="0" algn="ctr">
              <a:buNone/>
              <a:defRPr sz="1969"/>
            </a:lvl8pPr>
            <a:lvl9pPr marL="4501748" indent="0" algn="ctr">
              <a:buNone/>
              <a:defRPr sz="1969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pic>
        <p:nvPicPr>
          <p:cNvPr id="4" name="Image 3" descr="unnamed">
            <a:extLst>
              <a:ext uri="{FF2B5EF4-FFF2-40B4-BE49-F238E27FC236}">
                <a16:creationId xmlns:a16="http://schemas.microsoft.com/office/drawing/2014/main" id="{B2595429-1FEB-F27B-8AB2-1EB8665CD6A8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443" y="5926660"/>
            <a:ext cx="2337001" cy="674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23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ction produits / Section Title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5947954" y="1883880"/>
            <a:ext cx="5586564" cy="287500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020708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ction 2 / Section Title 2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4116526" y="2408636"/>
            <a:ext cx="6946043" cy="287500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rgbClr val="36516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Google Shape;33;p55"/>
          <p:cNvSpPr/>
          <p:nvPr/>
        </p:nvSpPr>
        <p:spPr>
          <a:xfrm rot="5400000">
            <a:off x="-480416" y="480421"/>
            <a:ext cx="5458691" cy="4497858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angle 4"/>
          <p:cNvSpPr/>
          <p:nvPr/>
        </p:nvSpPr>
        <p:spPr>
          <a:xfrm rot="10800000" flipV="1">
            <a:off x="-1665371" y="5315379"/>
            <a:ext cx="1656825" cy="1612441"/>
          </a:xfrm>
          <a:custGeom>
            <a:avLst/>
            <a:gdLst>
              <a:gd name="connsiteX0" fmla="*/ 0 w 1428568"/>
              <a:gd name="connsiteY0" fmla="*/ 0 h 6858001"/>
              <a:gd name="connsiteX1" fmla="*/ 1428568 w 1428568"/>
              <a:gd name="connsiteY1" fmla="*/ 0 h 6858001"/>
              <a:gd name="connsiteX2" fmla="*/ 1428568 w 1428568"/>
              <a:gd name="connsiteY2" fmla="*/ 6858001 h 6858001"/>
              <a:gd name="connsiteX3" fmla="*/ 0 w 1428568"/>
              <a:gd name="connsiteY3" fmla="*/ 6858001 h 6858001"/>
              <a:gd name="connsiteX4" fmla="*/ 0 w 1428568"/>
              <a:gd name="connsiteY4" fmla="*/ 0 h 6858001"/>
              <a:gd name="connsiteX0" fmla="*/ 0 w 4233912"/>
              <a:gd name="connsiteY0" fmla="*/ 0 h 6858001"/>
              <a:gd name="connsiteX1" fmla="*/ 1428568 w 4233912"/>
              <a:gd name="connsiteY1" fmla="*/ 0 h 6858001"/>
              <a:gd name="connsiteX2" fmla="*/ 4233912 w 4233912"/>
              <a:gd name="connsiteY2" fmla="*/ 6849123 h 6858001"/>
              <a:gd name="connsiteX3" fmla="*/ 0 w 4233912"/>
              <a:gd name="connsiteY3" fmla="*/ 6858001 h 6858001"/>
              <a:gd name="connsiteX4" fmla="*/ 0 w 4233912"/>
              <a:gd name="connsiteY4" fmla="*/ 0 h 6858001"/>
              <a:gd name="connsiteX0" fmla="*/ 0 w 4233912"/>
              <a:gd name="connsiteY0" fmla="*/ 0 h 6849123"/>
              <a:gd name="connsiteX1" fmla="*/ 1428568 w 4233912"/>
              <a:gd name="connsiteY1" fmla="*/ 0 h 6849123"/>
              <a:gd name="connsiteX2" fmla="*/ 4233912 w 4233912"/>
              <a:gd name="connsiteY2" fmla="*/ 6849123 h 6849123"/>
              <a:gd name="connsiteX3" fmla="*/ 2956264 w 4233912"/>
              <a:gd name="connsiteY3" fmla="*/ 6840245 h 6849123"/>
              <a:gd name="connsiteX4" fmla="*/ 0 w 4233912"/>
              <a:gd name="connsiteY4" fmla="*/ 0 h 6849123"/>
              <a:gd name="connsiteX0" fmla="*/ 0 w 4153902"/>
              <a:gd name="connsiteY0" fmla="*/ 0 h 6864363"/>
              <a:gd name="connsiteX1" fmla="*/ 1428568 w 4153902"/>
              <a:gd name="connsiteY1" fmla="*/ 0 h 6864363"/>
              <a:gd name="connsiteX2" fmla="*/ 4153902 w 4153902"/>
              <a:gd name="connsiteY2" fmla="*/ 6864363 h 6864363"/>
              <a:gd name="connsiteX3" fmla="*/ 2956264 w 4153902"/>
              <a:gd name="connsiteY3" fmla="*/ 6840245 h 6864363"/>
              <a:gd name="connsiteX4" fmla="*/ 0 w 4153902"/>
              <a:gd name="connsiteY4" fmla="*/ 0 h 686436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2956264 w 4252962"/>
              <a:gd name="connsiteY3" fmla="*/ 684024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3207724 w 4252962"/>
              <a:gd name="connsiteY3" fmla="*/ 685167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2819104 w 4252962"/>
              <a:gd name="connsiteY3" fmla="*/ 685929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285568 w 4252962"/>
              <a:gd name="connsiteY1" fmla="*/ 15240 h 6860553"/>
              <a:gd name="connsiteX2" fmla="*/ 4252962 w 4252962"/>
              <a:gd name="connsiteY2" fmla="*/ 6860553 h 6860553"/>
              <a:gd name="connsiteX3" fmla="*/ 2819104 w 4252962"/>
              <a:gd name="connsiteY3" fmla="*/ 6859295 h 6860553"/>
              <a:gd name="connsiteX4" fmla="*/ 0 w 4252962"/>
              <a:gd name="connsiteY4" fmla="*/ 0 h 6860553"/>
              <a:gd name="connsiteX0" fmla="*/ 0 w 6131292"/>
              <a:gd name="connsiteY0" fmla="*/ 34290 h 6845313"/>
              <a:gd name="connsiteX1" fmla="*/ 2163898 w 6131292"/>
              <a:gd name="connsiteY1" fmla="*/ 0 h 6845313"/>
              <a:gd name="connsiteX2" fmla="*/ 6131292 w 6131292"/>
              <a:gd name="connsiteY2" fmla="*/ 6845313 h 6845313"/>
              <a:gd name="connsiteX3" fmla="*/ 4697434 w 6131292"/>
              <a:gd name="connsiteY3" fmla="*/ 6844055 h 6845313"/>
              <a:gd name="connsiteX4" fmla="*/ 0 w 6131292"/>
              <a:gd name="connsiteY4" fmla="*/ 34290 h 6845313"/>
              <a:gd name="connsiteX0" fmla="*/ 0 w 6131292"/>
              <a:gd name="connsiteY0" fmla="*/ 53340 h 6864363"/>
              <a:gd name="connsiteX1" fmla="*/ 510358 w 6131292"/>
              <a:gd name="connsiteY1" fmla="*/ 0 h 6864363"/>
              <a:gd name="connsiteX2" fmla="*/ 6131292 w 6131292"/>
              <a:gd name="connsiteY2" fmla="*/ 6864363 h 6864363"/>
              <a:gd name="connsiteX3" fmla="*/ 4697434 w 6131292"/>
              <a:gd name="connsiteY3" fmla="*/ 6863105 h 6864363"/>
              <a:gd name="connsiteX4" fmla="*/ 0 w 6131292"/>
              <a:gd name="connsiteY4" fmla="*/ 53340 h 6864363"/>
              <a:gd name="connsiteX0" fmla="*/ 0 w 7053312"/>
              <a:gd name="connsiteY0" fmla="*/ 0 h 6864363"/>
              <a:gd name="connsiteX1" fmla="*/ 1432378 w 7053312"/>
              <a:gd name="connsiteY1" fmla="*/ 0 h 6864363"/>
              <a:gd name="connsiteX2" fmla="*/ 7053312 w 7053312"/>
              <a:gd name="connsiteY2" fmla="*/ 6864363 h 6864363"/>
              <a:gd name="connsiteX3" fmla="*/ 5619454 w 7053312"/>
              <a:gd name="connsiteY3" fmla="*/ 6863105 h 6864363"/>
              <a:gd name="connsiteX4" fmla="*/ 0 w 7053312"/>
              <a:gd name="connsiteY4" fmla="*/ 0 h 686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3312" h="6864363">
                <a:moveTo>
                  <a:pt x="0" y="0"/>
                </a:moveTo>
                <a:lnTo>
                  <a:pt x="1432378" y="0"/>
                </a:lnTo>
                <a:lnTo>
                  <a:pt x="7053312" y="6864363"/>
                </a:lnTo>
                <a:lnTo>
                  <a:pt x="5619454" y="6863105"/>
                </a:lnTo>
                <a:lnTo>
                  <a:pt x="0" y="0"/>
                </a:lnTo>
                <a:close/>
              </a:path>
            </a:pathLst>
          </a:custGeom>
          <a:solidFill>
            <a:srgbClr val="F5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4"/>
          <p:cNvSpPr/>
          <p:nvPr/>
        </p:nvSpPr>
        <p:spPr>
          <a:xfrm rot="10800000" flipV="1">
            <a:off x="3251938" y="4"/>
            <a:ext cx="1656825" cy="1612441"/>
          </a:xfrm>
          <a:custGeom>
            <a:avLst/>
            <a:gdLst>
              <a:gd name="connsiteX0" fmla="*/ 0 w 1428568"/>
              <a:gd name="connsiteY0" fmla="*/ 0 h 6858001"/>
              <a:gd name="connsiteX1" fmla="*/ 1428568 w 1428568"/>
              <a:gd name="connsiteY1" fmla="*/ 0 h 6858001"/>
              <a:gd name="connsiteX2" fmla="*/ 1428568 w 1428568"/>
              <a:gd name="connsiteY2" fmla="*/ 6858001 h 6858001"/>
              <a:gd name="connsiteX3" fmla="*/ 0 w 1428568"/>
              <a:gd name="connsiteY3" fmla="*/ 6858001 h 6858001"/>
              <a:gd name="connsiteX4" fmla="*/ 0 w 1428568"/>
              <a:gd name="connsiteY4" fmla="*/ 0 h 6858001"/>
              <a:gd name="connsiteX0" fmla="*/ 0 w 4233912"/>
              <a:gd name="connsiteY0" fmla="*/ 0 h 6858001"/>
              <a:gd name="connsiteX1" fmla="*/ 1428568 w 4233912"/>
              <a:gd name="connsiteY1" fmla="*/ 0 h 6858001"/>
              <a:gd name="connsiteX2" fmla="*/ 4233912 w 4233912"/>
              <a:gd name="connsiteY2" fmla="*/ 6849123 h 6858001"/>
              <a:gd name="connsiteX3" fmla="*/ 0 w 4233912"/>
              <a:gd name="connsiteY3" fmla="*/ 6858001 h 6858001"/>
              <a:gd name="connsiteX4" fmla="*/ 0 w 4233912"/>
              <a:gd name="connsiteY4" fmla="*/ 0 h 6858001"/>
              <a:gd name="connsiteX0" fmla="*/ 0 w 4233912"/>
              <a:gd name="connsiteY0" fmla="*/ 0 h 6849123"/>
              <a:gd name="connsiteX1" fmla="*/ 1428568 w 4233912"/>
              <a:gd name="connsiteY1" fmla="*/ 0 h 6849123"/>
              <a:gd name="connsiteX2" fmla="*/ 4233912 w 4233912"/>
              <a:gd name="connsiteY2" fmla="*/ 6849123 h 6849123"/>
              <a:gd name="connsiteX3" fmla="*/ 2956264 w 4233912"/>
              <a:gd name="connsiteY3" fmla="*/ 6840245 h 6849123"/>
              <a:gd name="connsiteX4" fmla="*/ 0 w 4233912"/>
              <a:gd name="connsiteY4" fmla="*/ 0 h 6849123"/>
              <a:gd name="connsiteX0" fmla="*/ 0 w 4153902"/>
              <a:gd name="connsiteY0" fmla="*/ 0 h 6864363"/>
              <a:gd name="connsiteX1" fmla="*/ 1428568 w 4153902"/>
              <a:gd name="connsiteY1" fmla="*/ 0 h 6864363"/>
              <a:gd name="connsiteX2" fmla="*/ 4153902 w 4153902"/>
              <a:gd name="connsiteY2" fmla="*/ 6864363 h 6864363"/>
              <a:gd name="connsiteX3" fmla="*/ 2956264 w 4153902"/>
              <a:gd name="connsiteY3" fmla="*/ 6840245 h 6864363"/>
              <a:gd name="connsiteX4" fmla="*/ 0 w 4153902"/>
              <a:gd name="connsiteY4" fmla="*/ 0 h 686436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2956264 w 4252962"/>
              <a:gd name="connsiteY3" fmla="*/ 684024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3207724 w 4252962"/>
              <a:gd name="connsiteY3" fmla="*/ 685167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2819104 w 4252962"/>
              <a:gd name="connsiteY3" fmla="*/ 685929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285568 w 4252962"/>
              <a:gd name="connsiteY1" fmla="*/ 15240 h 6860553"/>
              <a:gd name="connsiteX2" fmla="*/ 4252962 w 4252962"/>
              <a:gd name="connsiteY2" fmla="*/ 6860553 h 6860553"/>
              <a:gd name="connsiteX3" fmla="*/ 2819104 w 4252962"/>
              <a:gd name="connsiteY3" fmla="*/ 6859295 h 6860553"/>
              <a:gd name="connsiteX4" fmla="*/ 0 w 4252962"/>
              <a:gd name="connsiteY4" fmla="*/ 0 h 6860553"/>
              <a:gd name="connsiteX0" fmla="*/ 0 w 6131292"/>
              <a:gd name="connsiteY0" fmla="*/ 34290 h 6845313"/>
              <a:gd name="connsiteX1" fmla="*/ 2163898 w 6131292"/>
              <a:gd name="connsiteY1" fmla="*/ 0 h 6845313"/>
              <a:gd name="connsiteX2" fmla="*/ 6131292 w 6131292"/>
              <a:gd name="connsiteY2" fmla="*/ 6845313 h 6845313"/>
              <a:gd name="connsiteX3" fmla="*/ 4697434 w 6131292"/>
              <a:gd name="connsiteY3" fmla="*/ 6844055 h 6845313"/>
              <a:gd name="connsiteX4" fmla="*/ 0 w 6131292"/>
              <a:gd name="connsiteY4" fmla="*/ 34290 h 6845313"/>
              <a:gd name="connsiteX0" fmla="*/ 0 w 6131292"/>
              <a:gd name="connsiteY0" fmla="*/ 53340 h 6864363"/>
              <a:gd name="connsiteX1" fmla="*/ 510358 w 6131292"/>
              <a:gd name="connsiteY1" fmla="*/ 0 h 6864363"/>
              <a:gd name="connsiteX2" fmla="*/ 6131292 w 6131292"/>
              <a:gd name="connsiteY2" fmla="*/ 6864363 h 6864363"/>
              <a:gd name="connsiteX3" fmla="*/ 4697434 w 6131292"/>
              <a:gd name="connsiteY3" fmla="*/ 6863105 h 6864363"/>
              <a:gd name="connsiteX4" fmla="*/ 0 w 6131292"/>
              <a:gd name="connsiteY4" fmla="*/ 53340 h 6864363"/>
              <a:gd name="connsiteX0" fmla="*/ 0 w 7053312"/>
              <a:gd name="connsiteY0" fmla="*/ 0 h 6864363"/>
              <a:gd name="connsiteX1" fmla="*/ 1432378 w 7053312"/>
              <a:gd name="connsiteY1" fmla="*/ 0 h 6864363"/>
              <a:gd name="connsiteX2" fmla="*/ 7053312 w 7053312"/>
              <a:gd name="connsiteY2" fmla="*/ 6864363 h 6864363"/>
              <a:gd name="connsiteX3" fmla="*/ 5619454 w 7053312"/>
              <a:gd name="connsiteY3" fmla="*/ 6863105 h 6864363"/>
              <a:gd name="connsiteX4" fmla="*/ 0 w 7053312"/>
              <a:gd name="connsiteY4" fmla="*/ 0 h 686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3312" h="6864363">
                <a:moveTo>
                  <a:pt x="0" y="0"/>
                </a:moveTo>
                <a:lnTo>
                  <a:pt x="1432378" y="0"/>
                </a:lnTo>
                <a:lnTo>
                  <a:pt x="7053312" y="6864363"/>
                </a:lnTo>
                <a:lnTo>
                  <a:pt x="5619454" y="6863105"/>
                </a:lnTo>
                <a:lnTo>
                  <a:pt x="0" y="0"/>
                </a:lnTo>
                <a:close/>
              </a:path>
            </a:pathLst>
          </a:custGeom>
          <a:solidFill>
            <a:srgbClr val="365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4"/>
          <p:cNvSpPr/>
          <p:nvPr/>
        </p:nvSpPr>
        <p:spPr>
          <a:xfrm rot="10800000" flipV="1">
            <a:off x="4587500" y="-668982"/>
            <a:ext cx="1656825" cy="1612441"/>
          </a:xfrm>
          <a:custGeom>
            <a:avLst/>
            <a:gdLst>
              <a:gd name="connsiteX0" fmla="*/ 0 w 1428568"/>
              <a:gd name="connsiteY0" fmla="*/ 0 h 6858001"/>
              <a:gd name="connsiteX1" fmla="*/ 1428568 w 1428568"/>
              <a:gd name="connsiteY1" fmla="*/ 0 h 6858001"/>
              <a:gd name="connsiteX2" fmla="*/ 1428568 w 1428568"/>
              <a:gd name="connsiteY2" fmla="*/ 6858001 h 6858001"/>
              <a:gd name="connsiteX3" fmla="*/ 0 w 1428568"/>
              <a:gd name="connsiteY3" fmla="*/ 6858001 h 6858001"/>
              <a:gd name="connsiteX4" fmla="*/ 0 w 1428568"/>
              <a:gd name="connsiteY4" fmla="*/ 0 h 6858001"/>
              <a:gd name="connsiteX0" fmla="*/ 0 w 4233912"/>
              <a:gd name="connsiteY0" fmla="*/ 0 h 6858001"/>
              <a:gd name="connsiteX1" fmla="*/ 1428568 w 4233912"/>
              <a:gd name="connsiteY1" fmla="*/ 0 h 6858001"/>
              <a:gd name="connsiteX2" fmla="*/ 4233912 w 4233912"/>
              <a:gd name="connsiteY2" fmla="*/ 6849123 h 6858001"/>
              <a:gd name="connsiteX3" fmla="*/ 0 w 4233912"/>
              <a:gd name="connsiteY3" fmla="*/ 6858001 h 6858001"/>
              <a:gd name="connsiteX4" fmla="*/ 0 w 4233912"/>
              <a:gd name="connsiteY4" fmla="*/ 0 h 6858001"/>
              <a:gd name="connsiteX0" fmla="*/ 0 w 4233912"/>
              <a:gd name="connsiteY0" fmla="*/ 0 h 6849123"/>
              <a:gd name="connsiteX1" fmla="*/ 1428568 w 4233912"/>
              <a:gd name="connsiteY1" fmla="*/ 0 h 6849123"/>
              <a:gd name="connsiteX2" fmla="*/ 4233912 w 4233912"/>
              <a:gd name="connsiteY2" fmla="*/ 6849123 h 6849123"/>
              <a:gd name="connsiteX3" fmla="*/ 2956264 w 4233912"/>
              <a:gd name="connsiteY3" fmla="*/ 6840245 h 6849123"/>
              <a:gd name="connsiteX4" fmla="*/ 0 w 4233912"/>
              <a:gd name="connsiteY4" fmla="*/ 0 h 6849123"/>
              <a:gd name="connsiteX0" fmla="*/ 0 w 4153902"/>
              <a:gd name="connsiteY0" fmla="*/ 0 h 6864363"/>
              <a:gd name="connsiteX1" fmla="*/ 1428568 w 4153902"/>
              <a:gd name="connsiteY1" fmla="*/ 0 h 6864363"/>
              <a:gd name="connsiteX2" fmla="*/ 4153902 w 4153902"/>
              <a:gd name="connsiteY2" fmla="*/ 6864363 h 6864363"/>
              <a:gd name="connsiteX3" fmla="*/ 2956264 w 4153902"/>
              <a:gd name="connsiteY3" fmla="*/ 6840245 h 6864363"/>
              <a:gd name="connsiteX4" fmla="*/ 0 w 4153902"/>
              <a:gd name="connsiteY4" fmla="*/ 0 h 686436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2956264 w 4252962"/>
              <a:gd name="connsiteY3" fmla="*/ 684024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3207724 w 4252962"/>
              <a:gd name="connsiteY3" fmla="*/ 685167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2819104 w 4252962"/>
              <a:gd name="connsiteY3" fmla="*/ 685929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285568 w 4252962"/>
              <a:gd name="connsiteY1" fmla="*/ 15240 h 6860553"/>
              <a:gd name="connsiteX2" fmla="*/ 4252962 w 4252962"/>
              <a:gd name="connsiteY2" fmla="*/ 6860553 h 6860553"/>
              <a:gd name="connsiteX3" fmla="*/ 2819104 w 4252962"/>
              <a:gd name="connsiteY3" fmla="*/ 6859295 h 6860553"/>
              <a:gd name="connsiteX4" fmla="*/ 0 w 4252962"/>
              <a:gd name="connsiteY4" fmla="*/ 0 h 6860553"/>
              <a:gd name="connsiteX0" fmla="*/ 0 w 6131292"/>
              <a:gd name="connsiteY0" fmla="*/ 34290 h 6845313"/>
              <a:gd name="connsiteX1" fmla="*/ 2163898 w 6131292"/>
              <a:gd name="connsiteY1" fmla="*/ 0 h 6845313"/>
              <a:gd name="connsiteX2" fmla="*/ 6131292 w 6131292"/>
              <a:gd name="connsiteY2" fmla="*/ 6845313 h 6845313"/>
              <a:gd name="connsiteX3" fmla="*/ 4697434 w 6131292"/>
              <a:gd name="connsiteY3" fmla="*/ 6844055 h 6845313"/>
              <a:gd name="connsiteX4" fmla="*/ 0 w 6131292"/>
              <a:gd name="connsiteY4" fmla="*/ 34290 h 6845313"/>
              <a:gd name="connsiteX0" fmla="*/ 0 w 6131292"/>
              <a:gd name="connsiteY0" fmla="*/ 53340 h 6864363"/>
              <a:gd name="connsiteX1" fmla="*/ 510358 w 6131292"/>
              <a:gd name="connsiteY1" fmla="*/ 0 h 6864363"/>
              <a:gd name="connsiteX2" fmla="*/ 6131292 w 6131292"/>
              <a:gd name="connsiteY2" fmla="*/ 6864363 h 6864363"/>
              <a:gd name="connsiteX3" fmla="*/ 4697434 w 6131292"/>
              <a:gd name="connsiteY3" fmla="*/ 6863105 h 6864363"/>
              <a:gd name="connsiteX4" fmla="*/ 0 w 6131292"/>
              <a:gd name="connsiteY4" fmla="*/ 53340 h 6864363"/>
              <a:gd name="connsiteX0" fmla="*/ 0 w 7053312"/>
              <a:gd name="connsiteY0" fmla="*/ 0 h 6864363"/>
              <a:gd name="connsiteX1" fmla="*/ 1432378 w 7053312"/>
              <a:gd name="connsiteY1" fmla="*/ 0 h 6864363"/>
              <a:gd name="connsiteX2" fmla="*/ 7053312 w 7053312"/>
              <a:gd name="connsiteY2" fmla="*/ 6864363 h 6864363"/>
              <a:gd name="connsiteX3" fmla="*/ 5619454 w 7053312"/>
              <a:gd name="connsiteY3" fmla="*/ 6863105 h 6864363"/>
              <a:gd name="connsiteX4" fmla="*/ 0 w 7053312"/>
              <a:gd name="connsiteY4" fmla="*/ 0 h 686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3312" h="6864363">
                <a:moveTo>
                  <a:pt x="0" y="0"/>
                </a:moveTo>
                <a:lnTo>
                  <a:pt x="1432378" y="0"/>
                </a:lnTo>
                <a:lnTo>
                  <a:pt x="7053312" y="6864363"/>
                </a:lnTo>
                <a:lnTo>
                  <a:pt x="5619454" y="6863105"/>
                </a:lnTo>
                <a:lnTo>
                  <a:pt x="0" y="0"/>
                </a:lnTo>
                <a:close/>
              </a:path>
            </a:pathLst>
          </a:custGeom>
          <a:solidFill>
            <a:srgbClr val="00A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4"/>
          <p:cNvSpPr/>
          <p:nvPr/>
        </p:nvSpPr>
        <p:spPr>
          <a:xfrm rot="10800000" flipV="1">
            <a:off x="3919719" y="-334488"/>
            <a:ext cx="1656825" cy="1612441"/>
          </a:xfrm>
          <a:custGeom>
            <a:avLst/>
            <a:gdLst>
              <a:gd name="connsiteX0" fmla="*/ 0 w 1428568"/>
              <a:gd name="connsiteY0" fmla="*/ 0 h 6858001"/>
              <a:gd name="connsiteX1" fmla="*/ 1428568 w 1428568"/>
              <a:gd name="connsiteY1" fmla="*/ 0 h 6858001"/>
              <a:gd name="connsiteX2" fmla="*/ 1428568 w 1428568"/>
              <a:gd name="connsiteY2" fmla="*/ 6858001 h 6858001"/>
              <a:gd name="connsiteX3" fmla="*/ 0 w 1428568"/>
              <a:gd name="connsiteY3" fmla="*/ 6858001 h 6858001"/>
              <a:gd name="connsiteX4" fmla="*/ 0 w 1428568"/>
              <a:gd name="connsiteY4" fmla="*/ 0 h 6858001"/>
              <a:gd name="connsiteX0" fmla="*/ 0 w 4233912"/>
              <a:gd name="connsiteY0" fmla="*/ 0 h 6858001"/>
              <a:gd name="connsiteX1" fmla="*/ 1428568 w 4233912"/>
              <a:gd name="connsiteY1" fmla="*/ 0 h 6858001"/>
              <a:gd name="connsiteX2" fmla="*/ 4233912 w 4233912"/>
              <a:gd name="connsiteY2" fmla="*/ 6849123 h 6858001"/>
              <a:gd name="connsiteX3" fmla="*/ 0 w 4233912"/>
              <a:gd name="connsiteY3" fmla="*/ 6858001 h 6858001"/>
              <a:gd name="connsiteX4" fmla="*/ 0 w 4233912"/>
              <a:gd name="connsiteY4" fmla="*/ 0 h 6858001"/>
              <a:gd name="connsiteX0" fmla="*/ 0 w 4233912"/>
              <a:gd name="connsiteY0" fmla="*/ 0 h 6849123"/>
              <a:gd name="connsiteX1" fmla="*/ 1428568 w 4233912"/>
              <a:gd name="connsiteY1" fmla="*/ 0 h 6849123"/>
              <a:gd name="connsiteX2" fmla="*/ 4233912 w 4233912"/>
              <a:gd name="connsiteY2" fmla="*/ 6849123 h 6849123"/>
              <a:gd name="connsiteX3" fmla="*/ 2956264 w 4233912"/>
              <a:gd name="connsiteY3" fmla="*/ 6840245 h 6849123"/>
              <a:gd name="connsiteX4" fmla="*/ 0 w 4233912"/>
              <a:gd name="connsiteY4" fmla="*/ 0 h 6849123"/>
              <a:gd name="connsiteX0" fmla="*/ 0 w 4153902"/>
              <a:gd name="connsiteY0" fmla="*/ 0 h 6864363"/>
              <a:gd name="connsiteX1" fmla="*/ 1428568 w 4153902"/>
              <a:gd name="connsiteY1" fmla="*/ 0 h 6864363"/>
              <a:gd name="connsiteX2" fmla="*/ 4153902 w 4153902"/>
              <a:gd name="connsiteY2" fmla="*/ 6864363 h 6864363"/>
              <a:gd name="connsiteX3" fmla="*/ 2956264 w 4153902"/>
              <a:gd name="connsiteY3" fmla="*/ 6840245 h 6864363"/>
              <a:gd name="connsiteX4" fmla="*/ 0 w 4153902"/>
              <a:gd name="connsiteY4" fmla="*/ 0 h 686436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2956264 w 4252962"/>
              <a:gd name="connsiteY3" fmla="*/ 684024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3207724 w 4252962"/>
              <a:gd name="connsiteY3" fmla="*/ 685167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2819104 w 4252962"/>
              <a:gd name="connsiteY3" fmla="*/ 685929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285568 w 4252962"/>
              <a:gd name="connsiteY1" fmla="*/ 15240 h 6860553"/>
              <a:gd name="connsiteX2" fmla="*/ 4252962 w 4252962"/>
              <a:gd name="connsiteY2" fmla="*/ 6860553 h 6860553"/>
              <a:gd name="connsiteX3" fmla="*/ 2819104 w 4252962"/>
              <a:gd name="connsiteY3" fmla="*/ 6859295 h 6860553"/>
              <a:gd name="connsiteX4" fmla="*/ 0 w 4252962"/>
              <a:gd name="connsiteY4" fmla="*/ 0 h 6860553"/>
              <a:gd name="connsiteX0" fmla="*/ 0 w 6131292"/>
              <a:gd name="connsiteY0" fmla="*/ 34290 h 6845313"/>
              <a:gd name="connsiteX1" fmla="*/ 2163898 w 6131292"/>
              <a:gd name="connsiteY1" fmla="*/ 0 h 6845313"/>
              <a:gd name="connsiteX2" fmla="*/ 6131292 w 6131292"/>
              <a:gd name="connsiteY2" fmla="*/ 6845313 h 6845313"/>
              <a:gd name="connsiteX3" fmla="*/ 4697434 w 6131292"/>
              <a:gd name="connsiteY3" fmla="*/ 6844055 h 6845313"/>
              <a:gd name="connsiteX4" fmla="*/ 0 w 6131292"/>
              <a:gd name="connsiteY4" fmla="*/ 34290 h 6845313"/>
              <a:gd name="connsiteX0" fmla="*/ 0 w 6131292"/>
              <a:gd name="connsiteY0" fmla="*/ 53340 h 6864363"/>
              <a:gd name="connsiteX1" fmla="*/ 510358 w 6131292"/>
              <a:gd name="connsiteY1" fmla="*/ 0 h 6864363"/>
              <a:gd name="connsiteX2" fmla="*/ 6131292 w 6131292"/>
              <a:gd name="connsiteY2" fmla="*/ 6864363 h 6864363"/>
              <a:gd name="connsiteX3" fmla="*/ 4697434 w 6131292"/>
              <a:gd name="connsiteY3" fmla="*/ 6863105 h 6864363"/>
              <a:gd name="connsiteX4" fmla="*/ 0 w 6131292"/>
              <a:gd name="connsiteY4" fmla="*/ 53340 h 6864363"/>
              <a:gd name="connsiteX0" fmla="*/ 0 w 7053312"/>
              <a:gd name="connsiteY0" fmla="*/ 0 h 6864363"/>
              <a:gd name="connsiteX1" fmla="*/ 1432378 w 7053312"/>
              <a:gd name="connsiteY1" fmla="*/ 0 h 6864363"/>
              <a:gd name="connsiteX2" fmla="*/ 7053312 w 7053312"/>
              <a:gd name="connsiteY2" fmla="*/ 6864363 h 6864363"/>
              <a:gd name="connsiteX3" fmla="*/ 5619454 w 7053312"/>
              <a:gd name="connsiteY3" fmla="*/ 6863105 h 6864363"/>
              <a:gd name="connsiteX4" fmla="*/ 0 w 7053312"/>
              <a:gd name="connsiteY4" fmla="*/ 0 h 686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3312" h="6864363">
                <a:moveTo>
                  <a:pt x="0" y="0"/>
                </a:moveTo>
                <a:lnTo>
                  <a:pt x="1432378" y="0"/>
                </a:lnTo>
                <a:lnTo>
                  <a:pt x="7053312" y="6864363"/>
                </a:lnTo>
                <a:lnTo>
                  <a:pt x="5619454" y="6863105"/>
                </a:lnTo>
                <a:lnTo>
                  <a:pt x="0" y="0"/>
                </a:lnTo>
                <a:close/>
              </a:path>
            </a:pathLst>
          </a:custGeom>
          <a:solidFill>
            <a:srgbClr val="91A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Google Shape;35;p55"/>
          <p:cNvSpPr/>
          <p:nvPr/>
        </p:nvSpPr>
        <p:spPr>
          <a:xfrm>
            <a:off x="537471" y="2468058"/>
            <a:ext cx="2538919" cy="253891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0" y="2615756"/>
            <a:ext cx="2249619" cy="224352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0F2CCE5-6891-54FE-FFC4-367FE729ECE9}"/>
              </a:ext>
            </a:extLst>
          </p:cNvPr>
          <p:cNvSpPr txBox="1"/>
          <p:nvPr userDrawn="1"/>
        </p:nvSpPr>
        <p:spPr>
          <a:xfrm>
            <a:off x="159774" y="6518581"/>
            <a:ext cx="69268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C4ABA0E7-F791-B243-A3C6-64A4EE4EC33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7667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11 -0.23518 L 4.58333E-6 -2.59259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11 -0.23518 L 4.58333E-6 -2.59259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17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11 -0.23518 L 4.58333E-6 -2.59259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175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11 -0.23518 L -2.08333E-7 -2.59259E-6 " pathEditMode="relative" rAng="0" ptsTypes="AA">
                                      <p:cBhvr>
                                        <p:cTn id="12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8465" y="0"/>
            <a:ext cx="12183535" cy="811608"/>
            <a:chOff x="0" y="-7"/>
            <a:chExt cx="12183535" cy="811608"/>
          </a:xfrm>
        </p:grpSpPr>
        <p:sp>
          <p:nvSpPr>
            <p:cNvPr id="19" name="Rectangle 18"/>
            <p:cNvSpPr/>
            <p:nvPr/>
          </p:nvSpPr>
          <p:spPr>
            <a:xfrm>
              <a:off x="0" y="-7"/>
              <a:ext cx="9193427" cy="811608"/>
            </a:xfrm>
            <a:prstGeom prst="rect">
              <a:avLst/>
            </a:prstGeom>
            <a:solidFill>
              <a:srgbClr val="365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Google Shape;166;p7"/>
            <p:cNvSpPr/>
            <p:nvPr/>
          </p:nvSpPr>
          <p:spPr>
            <a:xfrm rot="10800000">
              <a:off x="9061449" y="-6"/>
              <a:ext cx="2982898" cy="811606"/>
            </a:xfrm>
            <a:custGeom>
              <a:avLst/>
              <a:gdLst>
                <a:gd name="connsiteX0" fmla="*/ 4953746 w 4953746"/>
                <a:gd name="connsiteY0" fmla="*/ 259228 h 259228"/>
                <a:gd name="connsiteX1" fmla="*/ 0 w 4953746"/>
                <a:gd name="connsiteY1" fmla="*/ 254647 h 259228"/>
                <a:gd name="connsiteX2" fmla="*/ 1014819 w 4953746"/>
                <a:gd name="connsiteY2" fmla="*/ 0 h 259228"/>
                <a:gd name="connsiteX3" fmla="*/ 4949171 w 4953746"/>
                <a:gd name="connsiteY3" fmla="*/ 2323 h 259228"/>
                <a:gd name="connsiteX4" fmla="*/ 4953746 w 4953746"/>
                <a:gd name="connsiteY4" fmla="*/ 259228 h 259228"/>
                <a:gd name="connsiteX0" fmla="*/ 4953746 w 4953746"/>
                <a:gd name="connsiteY0" fmla="*/ 254097 h 254647"/>
                <a:gd name="connsiteX1" fmla="*/ 0 w 4953746"/>
                <a:gd name="connsiteY1" fmla="*/ 254647 h 254647"/>
                <a:gd name="connsiteX2" fmla="*/ 1014819 w 4953746"/>
                <a:gd name="connsiteY2" fmla="*/ 0 h 254647"/>
                <a:gd name="connsiteX3" fmla="*/ 4949171 w 4953746"/>
                <a:gd name="connsiteY3" fmla="*/ 2323 h 254647"/>
                <a:gd name="connsiteX4" fmla="*/ 4953746 w 4953746"/>
                <a:gd name="connsiteY4" fmla="*/ 254097 h 254647"/>
                <a:gd name="connsiteX0" fmla="*/ 4953746 w 4953746"/>
                <a:gd name="connsiteY0" fmla="*/ 254097 h 254647"/>
                <a:gd name="connsiteX1" fmla="*/ 0 w 4953746"/>
                <a:gd name="connsiteY1" fmla="*/ 254647 h 254647"/>
                <a:gd name="connsiteX2" fmla="*/ 1014820 w 4953746"/>
                <a:gd name="connsiteY2" fmla="*/ 0 h 254647"/>
                <a:gd name="connsiteX3" fmla="*/ 4949171 w 4953746"/>
                <a:gd name="connsiteY3" fmla="*/ 2323 h 254647"/>
                <a:gd name="connsiteX4" fmla="*/ 4953746 w 4953746"/>
                <a:gd name="connsiteY4" fmla="*/ 254097 h 254647"/>
                <a:gd name="connsiteX0" fmla="*/ 4953746 w 4953746"/>
                <a:gd name="connsiteY0" fmla="*/ 252217 h 252767"/>
                <a:gd name="connsiteX1" fmla="*/ 0 w 4953746"/>
                <a:gd name="connsiteY1" fmla="*/ 252767 h 252767"/>
                <a:gd name="connsiteX2" fmla="*/ 1010273 w 4953746"/>
                <a:gd name="connsiteY2" fmla="*/ 0 h 252767"/>
                <a:gd name="connsiteX3" fmla="*/ 4949171 w 4953746"/>
                <a:gd name="connsiteY3" fmla="*/ 443 h 252767"/>
                <a:gd name="connsiteX4" fmla="*/ 4953746 w 4953746"/>
                <a:gd name="connsiteY4" fmla="*/ 252217 h 25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746" h="252767" extrusionOk="0">
                  <a:moveTo>
                    <a:pt x="4953746" y="252217"/>
                  </a:moveTo>
                  <a:lnTo>
                    <a:pt x="0" y="252767"/>
                  </a:lnTo>
                  <a:lnTo>
                    <a:pt x="1010273" y="0"/>
                  </a:lnTo>
                  <a:lnTo>
                    <a:pt x="4949171" y="443"/>
                  </a:lnTo>
                  <a:lnTo>
                    <a:pt x="4953746" y="252217"/>
                  </a:lnTo>
                  <a:close/>
                </a:path>
              </a:pathLst>
            </a:custGeom>
            <a:solidFill>
              <a:srgbClr val="365160"/>
            </a:solidFill>
            <a:ln>
              <a:noFill/>
            </a:ln>
          </p:spPr>
          <p:txBody>
            <a:bodyPr spcFirstLastPara="1" wrap="square" lIns="87750" tIns="43850" rIns="87750" bIns="43850" anchor="ctr" anchorCtr="0">
              <a:noAutofit/>
            </a:bodyPr>
            <a:lstStyle/>
            <a:p>
              <a:pPr marL="0" marR="0" lvl="0" indent="0" algn="r" rtl="0">
                <a:lnSpc>
                  <a:spcPct val="3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Parallélogramme 20"/>
            <p:cNvSpPr/>
            <p:nvPr/>
          </p:nvSpPr>
          <p:spPr>
            <a:xfrm>
              <a:off x="11506089" y="0"/>
              <a:ext cx="677446" cy="806334"/>
            </a:xfrm>
            <a:prstGeom prst="parallelogram">
              <a:avLst>
                <a:gd name="adj" fmla="val 87618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919" y="1162051"/>
            <a:ext cx="11415571" cy="526685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Rectangle 7"/>
          <p:cNvSpPr/>
          <p:nvPr/>
        </p:nvSpPr>
        <p:spPr>
          <a:xfrm>
            <a:off x="262919" y="6484200"/>
            <a:ext cx="3978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4ABA0E7-F791-B243-A3C6-64A4EE4EC331}" type="slidenum">
              <a:rPr lang="fr-FR" sz="1000" smtClean="0"/>
              <a:pPr/>
              <a:t>‹N°›</a:t>
            </a:fld>
            <a:endParaRPr lang="fr-FR" sz="1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140" y="6428908"/>
            <a:ext cx="986205" cy="255730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>
            <a:off x="360000" y="6484200"/>
            <a:ext cx="1116000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87" y="137124"/>
            <a:ext cx="11241813" cy="66345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2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 defTabSz="685800"/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4" name="Image 3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A39E3366-A478-7868-00AC-20B139BFAB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7" y="5800130"/>
            <a:ext cx="2297438" cy="644765"/>
          </a:xfrm>
          <a:prstGeom prst="rect">
            <a:avLst/>
          </a:prstGeom>
        </p:spPr>
      </p:pic>
      <p:pic>
        <p:nvPicPr>
          <p:cNvPr id="5" name="Image 4" descr="unnamed">
            <a:extLst>
              <a:ext uri="{FF2B5EF4-FFF2-40B4-BE49-F238E27FC236}">
                <a16:creationId xmlns:a16="http://schemas.microsoft.com/office/drawing/2014/main" id="{73BB6113-6B4C-A314-725E-C1AC9B71F07D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672" y="5798473"/>
            <a:ext cx="2337001" cy="674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00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8465" y="-5274"/>
            <a:ext cx="12183535" cy="811608"/>
            <a:chOff x="0" y="-7"/>
            <a:chExt cx="12183535" cy="811608"/>
          </a:xfrm>
        </p:grpSpPr>
        <p:sp>
          <p:nvSpPr>
            <p:cNvPr id="16" name="Rectangle 15"/>
            <p:cNvSpPr/>
            <p:nvPr/>
          </p:nvSpPr>
          <p:spPr>
            <a:xfrm>
              <a:off x="0" y="-7"/>
              <a:ext cx="9193427" cy="811608"/>
            </a:xfrm>
            <a:prstGeom prst="rect">
              <a:avLst/>
            </a:prstGeom>
            <a:solidFill>
              <a:srgbClr val="365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Google Shape;166;p7"/>
            <p:cNvSpPr/>
            <p:nvPr/>
          </p:nvSpPr>
          <p:spPr>
            <a:xfrm rot="10800000">
              <a:off x="9061449" y="-6"/>
              <a:ext cx="2982898" cy="811606"/>
            </a:xfrm>
            <a:custGeom>
              <a:avLst/>
              <a:gdLst>
                <a:gd name="connsiteX0" fmla="*/ 4953746 w 4953746"/>
                <a:gd name="connsiteY0" fmla="*/ 259228 h 259228"/>
                <a:gd name="connsiteX1" fmla="*/ 0 w 4953746"/>
                <a:gd name="connsiteY1" fmla="*/ 254647 h 259228"/>
                <a:gd name="connsiteX2" fmla="*/ 1014819 w 4953746"/>
                <a:gd name="connsiteY2" fmla="*/ 0 h 259228"/>
                <a:gd name="connsiteX3" fmla="*/ 4949171 w 4953746"/>
                <a:gd name="connsiteY3" fmla="*/ 2323 h 259228"/>
                <a:gd name="connsiteX4" fmla="*/ 4953746 w 4953746"/>
                <a:gd name="connsiteY4" fmla="*/ 259228 h 259228"/>
                <a:gd name="connsiteX0" fmla="*/ 4953746 w 4953746"/>
                <a:gd name="connsiteY0" fmla="*/ 254097 h 254647"/>
                <a:gd name="connsiteX1" fmla="*/ 0 w 4953746"/>
                <a:gd name="connsiteY1" fmla="*/ 254647 h 254647"/>
                <a:gd name="connsiteX2" fmla="*/ 1014819 w 4953746"/>
                <a:gd name="connsiteY2" fmla="*/ 0 h 254647"/>
                <a:gd name="connsiteX3" fmla="*/ 4949171 w 4953746"/>
                <a:gd name="connsiteY3" fmla="*/ 2323 h 254647"/>
                <a:gd name="connsiteX4" fmla="*/ 4953746 w 4953746"/>
                <a:gd name="connsiteY4" fmla="*/ 254097 h 254647"/>
                <a:gd name="connsiteX0" fmla="*/ 4953746 w 4953746"/>
                <a:gd name="connsiteY0" fmla="*/ 254097 h 254647"/>
                <a:gd name="connsiteX1" fmla="*/ 0 w 4953746"/>
                <a:gd name="connsiteY1" fmla="*/ 254647 h 254647"/>
                <a:gd name="connsiteX2" fmla="*/ 1014820 w 4953746"/>
                <a:gd name="connsiteY2" fmla="*/ 0 h 254647"/>
                <a:gd name="connsiteX3" fmla="*/ 4949171 w 4953746"/>
                <a:gd name="connsiteY3" fmla="*/ 2323 h 254647"/>
                <a:gd name="connsiteX4" fmla="*/ 4953746 w 4953746"/>
                <a:gd name="connsiteY4" fmla="*/ 254097 h 254647"/>
                <a:gd name="connsiteX0" fmla="*/ 4953746 w 4953746"/>
                <a:gd name="connsiteY0" fmla="*/ 252217 h 252767"/>
                <a:gd name="connsiteX1" fmla="*/ 0 w 4953746"/>
                <a:gd name="connsiteY1" fmla="*/ 252767 h 252767"/>
                <a:gd name="connsiteX2" fmla="*/ 1010273 w 4953746"/>
                <a:gd name="connsiteY2" fmla="*/ 0 h 252767"/>
                <a:gd name="connsiteX3" fmla="*/ 4949171 w 4953746"/>
                <a:gd name="connsiteY3" fmla="*/ 443 h 252767"/>
                <a:gd name="connsiteX4" fmla="*/ 4953746 w 4953746"/>
                <a:gd name="connsiteY4" fmla="*/ 252217 h 25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746" h="252767" extrusionOk="0">
                  <a:moveTo>
                    <a:pt x="4953746" y="252217"/>
                  </a:moveTo>
                  <a:lnTo>
                    <a:pt x="0" y="252767"/>
                  </a:lnTo>
                  <a:lnTo>
                    <a:pt x="1010273" y="0"/>
                  </a:lnTo>
                  <a:lnTo>
                    <a:pt x="4949171" y="443"/>
                  </a:lnTo>
                  <a:lnTo>
                    <a:pt x="4953746" y="252217"/>
                  </a:lnTo>
                  <a:close/>
                </a:path>
              </a:pathLst>
            </a:custGeom>
            <a:solidFill>
              <a:srgbClr val="365160"/>
            </a:solidFill>
            <a:ln>
              <a:noFill/>
            </a:ln>
          </p:spPr>
          <p:txBody>
            <a:bodyPr spcFirstLastPara="1" wrap="square" lIns="87750" tIns="43850" rIns="87750" bIns="43850" anchor="ctr" anchorCtr="0">
              <a:noAutofit/>
            </a:bodyPr>
            <a:lstStyle/>
            <a:p>
              <a:pPr marL="0" marR="0" lvl="0" indent="0" algn="r" rtl="0">
                <a:lnSpc>
                  <a:spcPct val="3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Parallélogramme 17"/>
            <p:cNvSpPr/>
            <p:nvPr/>
          </p:nvSpPr>
          <p:spPr>
            <a:xfrm>
              <a:off x="11506089" y="0"/>
              <a:ext cx="677446" cy="806334"/>
            </a:xfrm>
            <a:prstGeom prst="parallelogram">
              <a:avLst>
                <a:gd name="adj" fmla="val 87618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9" name="Connecteur droit 8"/>
          <p:cNvCxnSpPr/>
          <p:nvPr/>
        </p:nvCxnSpPr>
        <p:spPr>
          <a:xfrm>
            <a:off x="360000" y="6484200"/>
            <a:ext cx="1116000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62919" y="6484200"/>
            <a:ext cx="3978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4ABA0E7-F791-B243-A3C6-64A4EE4EC331}" type="slidenum">
              <a:rPr lang="fr-FR" sz="1000" smtClean="0"/>
              <a:pPr/>
              <a:t>‹N°›</a:t>
            </a:fld>
            <a:endParaRPr lang="fr-FR" sz="10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140" y="6428908"/>
            <a:ext cx="986205" cy="25573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78187" y="137124"/>
            <a:ext cx="11241813" cy="66345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2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 defTabSz="685800"/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2" name="Image 1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171C4FAD-D6D6-93B3-EB52-4E2D3A40F5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7" y="5800130"/>
            <a:ext cx="2297438" cy="644765"/>
          </a:xfrm>
          <a:prstGeom prst="rect">
            <a:avLst/>
          </a:prstGeom>
        </p:spPr>
      </p:pic>
      <p:pic>
        <p:nvPicPr>
          <p:cNvPr id="3" name="Image 2" descr="unnamed">
            <a:extLst>
              <a:ext uri="{FF2B5EF4-FFF2-40B4-BE49-F238E27FC236}">
                <a16:creationId xmlns:a16="http://schemas.microsoft.com/office/drawing/2014/main" id="{F8FE8C1A-B722-1AD8-69C2-520B573E8F6B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672" y="5798473"/>
            <a:ext cx="2337001" cy="674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25440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 /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140" y="6428908"/>
            <a:ext cx="986205" cy="25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1067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ide / Blank d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8299" y="-4471"/>
            <a:ext cx="7506284" cy="687015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140" y="6428908"/>
            <a:ext cx="986205" cy="25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1388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er slide /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595" y="1971505"/>
            <a:ext cx="2511829" cy="2511829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792509" y="548913"/>
            <a:ext cx="4572000" cy="100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0" name="Google Shape;2499;p3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7879" y="6094574"/>
            <a:ext cx="512079" cy="53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500;p3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5128" y="6088478"/>
            <a:ext cx="542559" cy="53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501;p3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5146" y="6107784"/>
            <a:ext cx="536462" cy="54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503;p31"/>
          <p:cNvSpPr txBox="1"/>
          <p:nvPr/>
        </p:nvSpPr>
        <p:spPr>
          <a:xfrm>
            <a:off x="8913340" y="5450661"/>
            <a:ext cx="3070823" cy="58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88"/>
              <a:buFont typeface="Arial"/>
              <a:buNone/>
            </a:pPr>
            <a:r>
              <a:rPr lang="fr-FR" sz="12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</a:t>
            </a:r>
            <a:r>
              <a:rPr lang="fr-FR" sz="1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You !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688"/>
              <a:buFont typeface="Arial"/>
              <a:buNone/>
            </a:pPr>
            <a:r>
              <a:rPr lang="fr-FR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Visit</a:t>
            </a:r>
            <a:r>
              <a:rPr lang="fr-FR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</a:t>
            </a:r>
            <a:r>
              <a:rPr lang="fr-FR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website</a:t>
            </a:r>
            <a:r>
              <a:rPr lang="fr-FR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1200" b="1" i="0" u="none" strike="noStrike" cap="none" dirty="0">
                <a:solidFill>
                  <a:srgbClr val="0078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www.exxelia.com</a:t>
            </a:r>
            <a:endParaRPr sz="1200" b="1" i="0" u="none" strike="noStrike" cap="none" dirty="0">
              <a:solidFill>
                <a:srgbClr val="0078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0308665" y="6066116"/>
            <a:ext cx="499886" cy="562899"/>
            <a:chOff x="5273183" y="5524325"/>
            <a:chExt cx="499886" cy="562899"/>
          </a:xfrm>
        </p:grpSpPr>
        <p:pic>
          <p:nvPicPr>
            <p:cNvPr id="15" name="Google Shape;2502;p31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73183" y="5524325"/>
              <a:ext cx="499886" cy="562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22605" y="5633071"/>
              <a:ext cx="390981" cy="3732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001173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0813B1-9F7F-332F-061D-435A6B25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BBF4B1-2DDB-811C-4D6E-2570CA0F3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55A835-DC89-9350-0A87-077DD4293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7EBA-B638-4AF7-AC1D-5AB32E760A20}" type="datetime1">
              <a:rPr lang="fr-FR" smtClean="0"/>
              <a:t>03/09/2024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207FE8-DE19-1336-FB70-A0C8D92F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73C2A0-FED7-41BC-54D5-C2DD343B6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5154-352F-4656-8B16-B3F613C31E2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74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5E209A-5254-86AC-849D-936B64392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BAFCC2-DD3D-BCE8-6E48-B89EE0B2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1565-8C7F-4BFF-94CF-0F7DE2D749A5}" type="datetime1">
              <a:rPr lang="fr-FR" smtClean="0"/>
              <a:t>03/09/2024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ADDDF7-B5C8-590D-37FE-C8ADD2AB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2DBAB3-941C-CBC1-E641-54F64782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5154-352F-4656-8B16-B3F613C31E2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8564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ction /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1404586"/>
            <a:ext cx="12192000" cy="416494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fr-FR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2000247" y="3794936"/>
            <a:ext cx="8191504" cy="8468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6306" y="2348136"/>
            <a:ext cx="1079387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1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/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1404586"/>
            <a:ext cx="12192000" cy="416494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fr-FR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2000247" y="3794936"/>
            <a:ext cx="8191504" cy="8468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6306" y="2348136"/>
            <a:ext cx="1079387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7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87" y="142875"/>
            <a:ext cx="11400303" cy="66345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2800" dirty="0">
                <a:solidFill>
                  <a:srgbClr val="009944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 defTabSz="68580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919" y="1162051"/>
            <a:ext cx="11415571" cy="526685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62919" y="6484200"/>
            <a:ext cx="3978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4ABA0E7-F791-B243-A3C6-64A4EE4EC331}" type="slidenum">
              <a:rPr lang="fr-FR" sz="1000" smtClean="0"/>
              <a:pPr/>
              <a:t>‹N°›</a:t>
            </a:fld>
            <a:endParaRPr lang="fr-FR" sz="1000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58521" y="806334"/>
            <a:ext cx="1131997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140" y="6428908"/>
            <a:ext cx="986205" cy="255730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360000" y="6484200"/>
            <a:ext cx="1116000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31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58521" y="806334"/>
            <a:ext cx="1131997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8187" y="142875"/>
            <a:ext cx="11400303" cy="66345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2800" dirty="0">
                <a:solidFill>
                  <a:srgbClr val="009944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 defTabSz="685800"/>
            <a:r>
              <a:rPr lang="fr-FR" dirty="0"/>
              <a:t>Modifiez le style du 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60000" y="6484200"/>
            <a:ext cx="1116000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262919" y="6484200"/>
            <a:ext cx="3978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4ABA0E7-F791-B243-A3C6-64A4EE4EC331}" type="slidenum">
              <a:rPr lang="fr-FR" sz="1000" smtClean="0"/>
              <a:pPr/>
              <a:t>‹N°›</a:t>
            </a:fld>
            <a:endParaRPr lang="fr-FR" sz="1000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140" y="6428908"/>
            <a:ext cx="986205" cy="25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3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/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73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er slide /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95" y="1971505"/>
            <a:ext cx="2511829" cy="2511829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792509" y="548913"/>
            <a:ext cx="4572000" cy="100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344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AE7C3-5FFE-3C1A-1F24-DE408DCEC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866DD-046A-5311-C6B4-AF3AE0065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1D12F-E0BA-3FDD-9142-39BD6381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3EF-85EE-4476-9AEC-C07FFB690671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B6F8A-76CB-50E6-51F8-6F86D8CCD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F9943-8CBC-7956-2399-3C902DDC1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0C0A-49C3-4218-8534-99C58FEF73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324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36"/>
            <a:ext cx="6346188" cy="6880336"/>
          </a:xfrm>
          <a:prstGeom prst="rect">
            <a:avLst/>
          </a:prstGeom>
        </p:spPr>
      </p:pic>
      <p:sp>
        <p:nvSpPr>
          <p:cNvPr id="13" name="Rectangle 4"/>
          <p:cNvSpPr/>
          <p:nvPr/>
        </p:nvSpPr>
        <p:spPr>
          <a:xfrm rot="10800000" flipH="1" flipV="1">
            <a:off x="8613093" y="-1193337"/>
            <a:ext cx="5078339" cy="4942298"/>
          </a:xfrm>
          <a:custGeom>
            <a:avLst/>
            <a:gdLst>
              <a:gd name="connsiteX0" fmla="*/ 0 w 1428568"/>
              <a:gd name="connsiteY0" fmla="*/ 0 h 6858001"/>
              <a:gd name="connsiteX1" fmla="*/ 1428568 w 1428568"/>
              <a:gd name="connsiteY1" fmla="*/ 0 h 6858001"/>
              <a:gd name="connsiteX2" fmla="*/ 1428568 w 1428568"/>
              <a:gd name="connsiteY2" fmla="*/ 6858001 h 6858001"/>
              <a:gd name="connsiteX3" fmla="*/ 0 w 1428568"/>
              <a:gd name="connsiteY3" fmla="*/ 6858001 h 6858001"/>
              <a:gd name="connsiteX4" fmla="*/ 0 w 1428568"/>
              <a:gd name="connsiteY4" fmla="*/ 0 h 6858001"/>
              <a:gd name="connsiteX0" fmla="*/ 0 w 4233912"/>
              <a:gd name="connsiteY0" fmla="*/ 0 h 6858001"/>
              <a:gd name="connsiteX1" fmla="*/ 1428568 w 4233912"/>
              <a:gd name="connsiteY1" fmla="*/ 0 h 6858001"/>
              <a:gd name="connsiteX2" fmla="*/ 4233912 w 4233912"/>
              <a:gd name="connsiteY2" fmla="*/ 6849123 h 6858001"/>
              <a:gd name="connsiteX3" fmla="*/ 0 w 4233912"/>
              <a:gd name="connsiteY3" fmla="*/ 6858001 h 6858001"/>
              <a:gd name="connsiteX4" fmla="*/ 0 w 4233912"/>
              <a:gd name="connsiteY4" fmla="*/ 0 h 6858001"/>
              <a:gd name="connsiteX0" fmla="*/ 0 w 4233912"/>
              <a:gd name="connsiteY0" fmla="*/ 0 h 6849123"/>
              <a:gd name="connsiteX1" fmla="*/ 1428568 w 4233912"/>
              <a:gd name="connsiteY1" fmla="*/ 0 h 6849123"/>
              <a:gd name="connsiteX2" fmla="*/ 4233912 w 4233912"/>
              <a:gd name="connsiteY2" fmla="*/ 6849123 h 6849123"/>
              <a:gd name="connsiteX3" fmla="*/ 2956264 w 4233912"/>
              <a:gd name="connsiteY3" fmla="*/ 6840245 h 6849123"/>
              <a:gd name="connsiteX4" fmla="*/ 0 w 4233912"/>
              <a:gd name="connsiteY4" fmla="*/ 0 h 6849123"/>
              <a:gd name="connsiteX0" fmla="*/ 0 w 4153902"/>
              <a:gd name="connsiteY0" fmla="*/ 0 h 6864363"/>
              <a:gd name="connsiteX1" fmla="*/ 1428568 w 4153902"/>
              <a:gd name="connsiteY1" fmla="*/ 0 h 6864363"/>
              <a:gd name="connsiteX2" fmla="*/ 4153902 w 4153902"/>
              <a:gd name="connsiteY2" fmla="*/ 6864363 h 6864363"/>
              <a:gd name="connsiteX3" fmla="*/ 2956264 w 4153902"/>
              <a:gd name="connsiteY3" fmla="*/ 6840245 h 6864363"/>
              <a:gd name="connsiteX4" fmla="*/ 0 w 4153902"/>
              <a:gd name="connsiteY4" fmla="*/ 0 h 686436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2956264 w 4252962"/>
              <a:gd name="connsiteY3" fmla="*/ 684024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3207724 w 4252962"/>
              <a:gd name="connsiteY3" fmla="*/ 685167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1428568 w 4252962"/>
              <a:gd name="connsiteY1" fmla="*/ 0 h 6860553"/>
              <a:gd name="connsiteX2" fmla="*/ 4252962 w 4252962"/>
              <a:gd name="connsiteY2" fmla="*/ 6860553 h 6860553"/>
              <a:gd name="connsiteX3" fmla="*/ 2819104 w 4252962"/>
              <a:gd name="connsiteY3" fmla="*/ 6859295 h 6860553"/>
              <a:gd name="connsiteX4" fmla="*/ 0 w 4252962"/>
              <a:gd name="connsiteY4" fmla="*/ 0 h 6860553"/>
              <a:gd name="connsiteX0" fmla="*/ 0 w 4252962"/>
              <a:gd name="connsiteY0" fmla="*/ 0 h 6860553"/>
              <a:gd name="connsiteX1" fmla="*/ 285568 w 4252962"/>
              <a:gd name="connsiteY1" fmla="*/ 15240 h 6860553"/>
              <a:gd name="connsiteX2" fmla="*/ 4252962 w 4252962"/>
              <a:gd name="connsiteY2" fmla="*/ 6860553 h 6860553"/>
              <a:gd name="connsiteX3" fmla="*/ 2819104 w 4252962"/>
              <a:gd name="connsiteY3" fmla="*/ 6859295 h 6860553"/>
              <a:gd name="connsiteX4" fmla="*/ 0 w 4252962"/>
              <a:gd name="connsiteY4" fmla="*/ 0 h 6860553"/>
              <a:gd name="connsiteX0" fmla="*/ 0 w 6131292"/>
              <a:gd name="connsiteY0" fmla="*/ 34290 h 6845313"/>
              <a:gd name="connsiteX1" fmla="*/ 2163898 w 6131292"/>
              <a:gd name="connsiteY1" fmla="*/ 0 h 6845313"/>
              <a:gd name="connsiteX2" fmla="*/ 6131292 w 6131292"/>
              <a:gd name="connsiteY2" fmla="*/ 6845313 h 6845313"/>
              <a:gd name="connsiteX3" fmla="*/ 4697434 w 6131292"/>
              <a:gd name="connsiteY3" fmla="*/ 6844055 h 6845313"/>
              <a:gd name="connsiteX4" fmla="*/ 0 w 6131292"/>
              <a:gd name="connsiteY4" fmla="*/ 34290 h 6845313"/>
              <a:gd name="connsiteX0" fmla="*/ 0 w 6131292"/>
              <a:gd name="connsiteY0" fmla="*/ 53340 h 6864363"/>
              <a:gd name="connsiteX1" fmla="*/ 510358 w 6131292"/>
              <a:gd name="connsiteY1" fmla="*/ 0 h 6864363"/>
              <a:gd name="connsiteX2" fmla="*/ 6131292 w 6131292"/>
              <a:gd name="connsiteY2" fmla="*/ 6864363 h 6864363"/>
              <a:gd name="connsiteX3" fmla="*/ 4697434 w 6131292"/>
              <a:gd name="connsiteY3" fmla="*/ 6863105 h 6864363"/>
              <a:gd name="connsiteX4" fmla="*/ 0 w 6131292"/>
              <a:gd name="connsiteY4" fmla="*/ 53340 h 6864363"/>
              <a:gd name="connsiteX0" fmla="*/ 0 w 7053312"/>
              <a:gd name="connsiteY0" fmla="*/ 0 h 6864363"/>
              <a:gd name="connsiteX1" fmla="*/ 1432378 w 7053312"/>
              <a:gd name="connsiteY1" fmla="*/ 0 h 6864363"/>
              <a:gd name="connsiteX2" fmla="*/ 7053312 w 7053312"/>
              <a:gd name="connsiteY2" fmla="*/ 6864363 h 6864363"/>
              <a:gd name="connsiteX3" fmla="*/ 5619454 w 7053312"/>
              <a:gd name="connsiteY3" fmla="*/ 6863105 h 6864363"/>
              <a:gd name="connsiteX4" fmla="*/ 0 w 7053312"/>
              <a:gd name="connsiteY4" fmla="*/ 0 h 686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3312" h="6864363">
                <a:moveTo>
                  <a:pt x="0" y="0"/>
                </a:moveTo>
                <a:lnTo>
                  <a:pt x="1432378" y="0"/>
                </a:lnTo>
                <a:lnTo>
                  <a:pt x="7053312" y="6864363"/>
                </a:lnTo>
                <a:lnTo>
                  <a:pt x="5619454" y="6863105"/>
                </a:lnTo>
                <a:lnTo>
                  <a:pt x="0" y="0"/>
                </a:lnTo>
                <a:close/>
              </a:path>
            </a:pathLst>
          </a:custGeom>
          <a:solidFill>
            <a:srgbClr val="F5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9256385" y="4375350"/>
            <a:ext cx="2301631" cy="3224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8571" y="2161770"/>
            <a:ext cx="6659446" cy="113193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3600" b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98571" y="3310494"/>
            <a:ext cx="6659445" cy="74832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accent4"/>
                </a:solidFill>
                <a:latin typeface="Century Gothic" panose="020B0502020202020204" pitchFamily="34" charset="0"/>
              </a:defRPr>
            </a:lvl1pPr>
            <a:lvl2pPr marL="562718" indent="0" algn="ctr">
              <a:buNone/>
              <a:defRPr sz="2462"/>
            </a:lvl2pPr>
            <a:lvl3pPr marL="1125437" indent="0" algn="ctr">
              <a:buNone/>
              <a:defRPr sz="2215"/>
            </a:lvl3pPr>
            <a:lvl4pPr marL="1688155" indent="0" algn="ctr">
              <a:buNone/>
              <a:defRPr sz="1969"/>
            </a:lvl4pPr>
            <a:lvl5pPr marL="2250874" indent="0" algn="ctr">
              <a:buNone/>
              <a:defRPr sz="1969"/>
            </a:lvl5pPr>
            <a:lvl6pPr marL="2813593" indent="0" algn="ctr">
              <a:buNone/>
              <a:defRPr sz="1969"/>
            </a:lvl6pPr>
            <a:lvl7pPr marL="3376311" indent="0" algn="ctr">
              <a:buNone/>
              <a:defRPr sz="1969"/>
            </a:lvl7pPr>
            <a:lvl8pPr marL="3939029" indent="0" algn="ctr">
              <a:buNone/>
              <a:defRPr sz="1969"/>
            </a:lvl8pPr>
            <a:lvl9pPr marL="4501748" indent="0" algn="ctr">
              <a:buNone/>
              <a:defRPr sz="1969"/>
            </a:lvl9pPr>
          </a:lstStyle>
          <a:p>
            <a:r>
              <a:rPr lang="fr-FR" dirty="0"/>
              <a:t>Cliquez pour modifier le style </a:t>
            </a:r>
          </a:p>
          <a:p>
            <a:r>
              <a:rPr lang="fr-FR" dirty="0"/>
              <a:t>des sous-titres du masque</a:t>
            </a:r>
            <a:endParaRPr lang="en-US" dirty="0"/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9558919" y="6402102"/>
            <a:ext cx="1999097" cy="26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165" tIns="40083" rIns="80165" bIns="40083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1200" dirty="0">
                <a:solidFill>
                  <a:schemeClr val="accent5"/>
                </a:solidFill>
                <a:latin typeface="Calibri" panose="020F0502020204030204" pitchFamily="34" charset="0"/>
                <a:cs typeface="Tahoma" charset="0"/>
              </a:rPr>
              <a:t>www.exxelia.com</a:t>
            </a:r>
            <a:endParaRPr lang="fr-FR" sz="1800" dirty="0">
              <a:solidFill>
                <a:schemeClr val="accent5"/>
              </a:solidFill>
              <a:latin typeface="Calibri" panose="020F0502020204030204" pitchFamily="34" charset="0"/>
              <a:cs typeface="Tahoma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73" y="548122"/>
            <a:ext cx="2935615" cy="76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6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65 0.00556 L -0.24739 -0.54028 " pathEditMode="relative" rAng="0" ptsTypes="AA">
                                      <p:cBhvr>
                                        <p:cTn id="6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9" y="-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ction /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5947954" y="1883880"/>
            <a:ext cx="5586564" cy="287500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7437" y="255726"/>
            <a:ext cx="629899" cy="60924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806E9FF-9E63-914C-C77E-15B502E115AF}"/>
              </a:ext>
            </a:extLst>
          </p:cNvPr>
          <p:cNvSpPr txBox="1"/>
          <p:nvPr userDrawn="1"/>
        </p:nvSpPr>
        <p:spPr>
          <a:xfrm>
            <a:off x="167149" y="6484167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C4ABA0E7-F791-B243-A3C6-64A4EE4EC33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114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80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57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png"/><Relationship Id="rId5" Type="http://schemas.openxmlformats.org/officeDocument/2006/relationships/image" Target="../media/image700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0.png"/><Relationship Id="rId5" Type="http://schemas.openxmlformats.org/officeDocument/2006/relationships/image" Target="../media/image64.png"/><Relationship Id="rId4" Type="http://schemas.openxmlformats.org/officeDocument/2006/relationships/image" Target="../media/image7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svg"/><Relationship Id="rId13" Type="http://schemas.openxmlformats.org/officeDocument/2006/relationships/image" Target="../media/image11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sv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8.sv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svg"/><Relationship Id="rId4" Type="http://schemas.openxmlformats.org/officeDocument/2006/relationships/image" Target="../media/image106.svg"/><Relationship Id="rId9" Type="http://schemas.openxmlformats.org/officeDocument/2006/relationships/image" Target="../media/image111.png"/><Relationship Id="rId14" Type="http://schemas.openxmlformats.org/officeDocument/2006/relationships/image" Target="../media/image116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sv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0.svg"/><Relationship Id="rId5" Type="http://schemas.openxmlformats.org/officeDocument/2006/relationships/image" Target="../media/image119.png"/><Relationship Id="rId4" Type="http://schemas.openxmlformats.org/officeDocument/2006/relationships/image" Target="../media/image118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6.sv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sv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1.svg"/><Relationship Id="rId5" Type="http://schemas.openxmlformats.org/officeDocument/2006/relationships/image" Target="../media/image130.png"/><Relationship Id="rId4" Type="http://schemas.openxmlformats.org/officeDocument/2006/relationships/image" Target="../media/image129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svg"/><Relationship Id="rId2" Type="http://schemas.openxmlformats.org/officeDocument/2006/relationships/image" Target="../media/image27.png"/><Relationship Id="rId16" Type="http://schemas.openxmlformats.org/officeDocument/2006/relationships/image" Target="../media/image41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sv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3977640" y="905256"/>
            <a:ext cx="7617118" cy="2621523"/>
          </a:xfrm>
        </p:spPr>
        <p:txBody>
          <a:bodyPr/>
          <a:lstStyle/>
          <a:p>
            <a:r>
              <a:rPr lang="fr-FR" sz="2800" b="1" dirty="0">
                <a:solidFill>
                  <a:srgbClr val="029556"/>
                </a:solidFill>
              </a:rPr>
              <a:t>Soutenance de mémoire d’ingénieur</a:t>
            </a:r>
            <a:r>
              <a:rPr lang="fr-FR" sz="2800" dirty="0">
                <a:solidFill>
                  <a:srgbClr val="029556"/>
                </a:solidFill>
              </a:rPr>
              <a:t>:</a:t>
            </a:r>
            <a:br>
              <a:rPr lang="fr-FR" sz="2800" dirty="0">
                <a:solidFill>
                  <a:srgbClr val="029556"/>
                </a:solidFill>
              </a:rPr>
            </a:br>
            <a:r>
              <a:rPr lang="fr-FR" sz="2800" i="1" dirty="0">
                <a:solidFill>
                  <a:srgbClr val="029556"/>
                </a:solidFill>
              </a:rPr>
              <a:t>Création du synoptique des règles de     conception des collecteurs tournants et ajout de règles manquantes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691444" y="3751917"/>
            <a:ext cx="394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Patrice Dogé</a:t>
            </a:r>
          </a:p>
          <a:p>
            <a:pPr algn="r"/>
            <a:r>
              <a:rPr lang="fr-FR" dirty="0"/>
              <a:t>Ingénieur Mécanique 3</a:t>
            </a:r>
            <a:r>
              <a:rPr lang="fr-FR" baseline="30000" dirty="0"/>
              <a:t>ème</a:t>
            </a:r>
            <a:r>
              <a:rPr lang="fr-FR" dirty="0"/>
              <a:t> Année 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096000" y="507471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Composition du Jury le mardi 3 septembre 2024 :</a:t>
            </a:r>
          </a:p>
          <a:p>
            <a:r>
              <a:rPr lang="fr-FR" dirty="0"/>
              <a:t>	Jean-Marc Chicheportiche,</a:t>
            </a:r>
          </a:p>
          <a:p>
            <a:r>
              <a:rPr lang="fr-FR" dirty="0"/>
              <a:t>	Sabrina Azrouf-Gamrani, </a:t>
            </a:r>
          </a:p>
          <a:p>
            <a:r>
              <a:rPr lang="fr-FR" dirty="0"/>
              <a:t>	Franck Limousin</a:t>
            </a:r>
          </a:p>
        </p:txBody>
      </p:sp>
    </p:spTree>
    <p:extLst>
      <p:ext uri="{BB962C8B-B14F-4D97-AF65-F5344CB8AC3E}">
        <p14:creationId xmlns:p14="http://schemas.microsoft.com/office/powerpoint/2010/main" val="2043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E5E5E5"/>
                </a:solidFill>
              </a:rPr>
              <a:t>Les différentes briques technologiques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12B4578-B11E-CD95-F4B8-3676751571D5}"/>
              </a:ext>
            </a:extLst>
          </p:cNvPr>
          <p:cNvSpPr txBox="1"/>
          <p:nvPr/>
        </p:nvSpPr>
        <p:spPr>
          <a:xfrm>
            <a:off x="4541137" y="5010094"/>
            <a:ext cx="3109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8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 de données interne </a:t>
            </a:r>
          </a:p>
        </p:txBody>
      </p:sp>
      <p:pic>
        <p:nvPicPr>
          <p:cNvPr id="10" name="Image 9" descr="Une image contenant texte, capture d’écran, diagramme, nombre&#10;&#10;Description générée automatiquement">
            <a:extLst>
              <a:ext uri="{FF2B5EF4-FFF2-40B4-BE49-F238E27FC236}">
                <a16:creationId xmlns:a16="http://schemas.microsoft.com/office/drawing/2014/main" id="{B56C0D2F-4153-071B-4E85-F1812D79B9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45"/>
          <a:stretch/>
        </p:blipFill>
        <p:spPr>
          <a:xfrm>
            <a:off x="524790" y="2508785"/>
            <a:ext cx="11142417" cy="141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276FC9A9-185B-38E5-7781-E5C1398417DB}"/>
              </a:ext>
            </a:extLst>
          </p:cNvPr>
          <p:cNvSpPr txBox="1">
            <a:spLocks/>
          </p:cNvSpPr>
          <p:nvPr/>
        </p:nvSpPr>
        <p:spPr>
          <a:xfrm>
            <a:off x="0" y="468777"/>
            <a:ext cx="12191999" cy="857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E5E5E5"/>
                </a:solidFill>
              </a:rPr>
              <a:t>Qu’est-ce qu’une brique technologique ?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0FD102D-B798-3390-A82D-D18E97AF9742}"/>
              </a:ext>
            </a:extLst>
          </p:cNvPr>
          <p:cNvSpPr txBox="1"/>
          <p:nvPr/>
        </p:nvSpPr>
        <p:spPr>
          <a:xfrm>
            <a:off x="358902" y="4999982"/>
            <a:ext cx="2878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8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Propriété  géométrique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C9E6BE-57D7-285E-A461-E26388E34CCF}"/>
              </a:ext>
            </a:extLst>
          </p:cNvPr>
          <p:cNvSpPr txBox="1"/>
          <p:nvPr/>
        </p:nvSpPr>
        <p:spPr>
          <a:xfrm>
            <a:off x="3840478" y="5035193"/>
            <a:ext cx="3790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8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Propriété  physique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220C50-386C-9351-21B0-6D25C79782B9}"/>
              </a:ext>
            </a:extLst>
          </p:cNvPr>
          <p:cNvSpPr txBox="1"/>
          <p:nvPr/>
        </p:nvSpPr>
        <p:spPr>
          <a:xfrm>
            <a:off x="8512835" y="5035193"/>
            <a:ext cx="3254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8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Procédé de fabrication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60BDA65-77C4-77D4-6CBA-1DC78ED73CF4}"/>
              </a:ext>
            </a:extLst>
          </p:cNvPr>
          <p:cNvSpPr txBox="1"/>
          <p:nvPr/>
        </p:nvSpPr>
        <p:spPr>
          <a:xfrm>
            <a:off x="843915" y="1171012"/>
            <a:ext cx="8346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fr-FR" sz="18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brique technologique correspond a</a:t>
            </a:r>
            <a:r>
              <a:rPr lang="fr-FR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ux </a:t>
            </a:r>
            <a:r>
              <a:rPr lang="fr-FR" sz="1800" b="1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caractéristiques</a:t>
            </a:r>
            <a:r>
              <a:rPr lang="fr-FR" sz="18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aux </a:t>
            </a:r>
            <a:r>
              <a:rPr lang="fr-FR" sz="1800" b="1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fonctions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5F47EDE-3977-2BBE-D38A-17AACBBC3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" y="2466975"/>
            <a:ext cx="2000250" cy="23812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A8B3D5F-6691-E5DB-57E1-2542E8122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261" y="2357036"/>
            <a:ext cx="4055475" cy="2619837"/>
          </a:xfrm>
          <a:prstGeom prst="rect">
            <a:avLst/>
          </a:prstGeom>
        </p:spPr>
      </p:pic>
      <p:pic>
        <p:nvPicPr>
          <p:cNvPr id="17" name="Image 16" descr="Une image contenant bleu, plastique&#10;&#10;Description générée automatiquement">
            <a:extLst>
              <a:ext uri="{FF2B5EF4-FFF2-40B4-BE49-F238E27FC236}">
                <a16:creationId xmlns:a16="http://schemas.microsoft.com/office/drawing/2014/main" id="{7573B670-5B57-F2A2-6428-F2951F3976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9" t="-521" r="24912" b="10030"/>
          <a:stretch/>
        </p:blipFill>
        <p:spPr>
          <a:xfrm>
            <a:off x="8740791" y="2357036"/>
            <a:ext cx="3044953" cy="2735501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A0C77B6-3F95-C48B-7E3B-3AEC9B409E6B}"/>
              </a:ext>
            </a:extLst>
          </p:cNvPr>
          <p:cNvCxnSpPr>
            <a:cxnSpLocks/>
          </p:cNvCxnSpPr>
          <p:nvPr/>
        </p:nvCxnSpPr>
        <p:spPr>
          <a:xfrm flipH="1" flipV="1">
            <a:off x="3511019" y="2245559"/>
            <a:ext cx="0" cy="3816000"/>
          </a:xfrm>
          <a:prstGeom prst="line">
            <a:avLst/>
          </a:prstGeom>
          <a:ln w="19050">
            <a:solidFill>
              <a:srgbClr val="5D899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E3C932A-4510-F0E3-4EFF-360813B73378}"/>
              </a:ext>
            </a:extLst>
          </p:cNvPr>
          <p:cNvCxnSpPr>
            <a:cxnSpLocks/>
          </p:cNvCxnSpPr>
          <p:nvPr/>
        </p:nvCxnSpPr>
        <p:spPr>
          <a:xfrm flipH="1" flipV="1">
            <a:off x="8308571" y="2197746"/>
            <a:ext cx="0" cy="3816000"/>
          </a:xfrm>
          <a:prstGeom prst="line">
            <a:avLst/>
          </a:prstGeom>
          <a:ln w="19050">
            <a:solidFill>
              <a:srgbClr val="5D899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34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FCCD827-96D1-B20A-501A-0B6C2DF3E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briques technologiques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7DE50FC-1433-6FD7-8A77-875145D23F87}"/>
              </a:ext>
            </a:extLst>
          </p:cNvPr>
          <p:cNvSpPr txBox="1"/>
          <p:nvPr/>
        </p:nvSpPr>
        <p:spPr>
          <a:xfrm>
            <a:off x="4298309" y="1510612"/>
            <a:ext cx="3600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Géométrie des pistes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5DF097A-B9B6-0852-0920-BB60893A20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6" r="7558"/>
          <a:stretch/>
        </p:blipFill>
        <p:spPr bwMode="auto">
          <a:xfrm>
            <a:off x="278187" y="2737294"/>
            <a:ext cx="2786628" cy="96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E000849-86D4-E01B-5ADA-2672B9EC12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5" r="9473"/>
          <a:stretch/>
        </p:blipFill>
        <p:spPr bwMode="auto">
          <a:xfrm>
            <a:off x="4943302" y="2796857"/>
            <a:ext cx="2616200" cy="106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D024D70-974E-6503-6F65-A63477ABBD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8" r="8759"/>
          <a:stretch/>
        </p:blipFill>
        <p:spPr bwMode="auto">
          <a:xfrm>
            <a:off x="8665337" y="2796857"/>
            <a:ext cx="2854663" cy="8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1EFF2E1-8BFA-E425-D5DA-4B35E0CD1C31}"/>
              </a:ext>
            </a:extLst>
          </p:cNvPr>
          <p:cNvSpPr txBox="1"/>
          <p:nvPr/>
        </p:nvSpPr>
        <p:spPr>
          <a:xfrm>
            <a:off x="4298309" y="4064615"/>
            <a:ext cx="3600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oreille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A811C6C-F27A-5C18-1D53-96E28BE67906}"/>
              </a:ext>
            </a:extLst>
          </p:cNvPr>
          <p:cNvSpPr txBox="1"/>
          <p:nvPr/>
        </p:nvSpPr>
        <p:spPr>
          <a:xfrm>
            <a:off x="-128724" y="4059566"/>
            <a:ext cx="3600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Sans oreille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45CFF80-6F15-FCA1-4348-674522A2BB3A}"/>
              </a:ext>
            </a:extLst>
          </p:cNvPr>
          <p:cNvSpPr txBox="1"/>
          <p:nvPr/>
        </p:nvSpPr>
        <p:spPr>
          <a:xfrm>
            <a:off x="8292443" y="4059566"/>
            <a:ext cx="3600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déport</a:t>
            </a:r>
          </a:p>
        </p:txBody>
      </p:sp>
    </p:spTree>
    <p:extLst>
      <p:ext uri="{BB962C8B-B14F-4D97-AF65-F5344CB8AC3E}">
        <p14:creationId xmlns:p14="http://schemas.microsoft.com/office/powerpoint/2010/main" val="261462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Corrélation de chaque brique avec le </a:t>
            </a:r>
            <a:r>
              <a:rPr lang="fr-FR" dirty="0" err="1"/>
              <a:t>cdc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Zone de texte 1">
            <a:extLst>
              <a:ext uri="{FF2B5EF4-FFF2-40B4-BE49-F238E27FC236}">
                <a16:creationId xmlns:a16="http://schemas.microsoft.com/office/drawing/2014/main" id="{B6B7C324-F400-D484-C274-856F1449A2D1}"/>
              </a:ext>
            </a:extLst>
          </p:cNvPr>
          <p:cNvSpPr txBox="1"/>
          <p:nvPr/>
        </p:nvSpPr>
        <p:spPr>
          <a:xfrm>
            <a:off x="3185890" y="6266293"/>
            <a:ext cx="5820220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Tableau de dépendance brique technologique et cahier des charges</a:t>
            </a:r>
          </a:p>
        </p:txBody>
      </p:sp>
      <p:pic>
        <p:nvPicPr>
          <p:cNvPr id="3" name="Image 2" descr="Une image contenant texte, capture d’écran, nombre, Parallèle&#10;&#10;Description générée automatiquement">
            <a:extLst>
              <a:ext uri="{FF2B5EF4-FFF2-40B4-BE49-F238E27FC236}">
                <a16:creationId xmlns:a16="http://schemas.microsoft.com/office/drawing/2014/main" id="{BAB1C60C-AC76-0401-62CE-2D45930E3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658" y="1101862"/>
            <a:ext cx="7882683" cy="445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0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400" dirty="0"/>
              <a:t>3. Analyse de l’interdépendance des briques technologiques</a:t>
            </a:r>
          </a:p>
        </p:txBody>
      </p:sp>
    </p:spTree>
    <p:extLst>
      <p:ext uri="{BB962C8B-B14F-4D97-AF65-F5344CB8AC3E}">
        <p14:creationId xmlns:p14="http://schemas.microsoft.com/office/powerpoint/2010/main" val="5165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de l’interdépendance des briques technologiques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 descr="Une image contenant diagramme, texte, Dessin technique, Plan&#10;&#10;Description générée automatiquement">
            <a:extLst>
              <a:ext uri="{FF2B5EF4-FFF2-40B4-BE49-F238E27FC236}">
                <a16:creationId xmlns:a16="http://schemas.microsoft.com/office/drawing/2014/main" id="{2ED7DE92-E8ED-40B2-6C92-A72FBB1FE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920" y="1016892"/>
            <a:ext cx="6654151" cy="5290104"/>
          </a:xfrm>
          <a:prstGeom prst="rect">
            <a:avLst/>
          </a:prstGeom>
        </p:spPr>
      </p:pic>
      <p:sp>
        <p:nvSpPr>
          <p:cNvPr id="13" name="Zone de texte 1">
            <a:extLst>
              <a:ext uri="{FF2B5EF4-FFF2-40B4-BE49-F238E27FC236}">
                <a16:creationId xmlns:a16="http://schemas.microsoft.com/office/drawing/2014/main" id="{4C1E60ED-328E-7A26-DB2B-B0196DF569A5}"/>
              </a:ext>
            </a:extLst>
          </p:cNvPr>
          <p:cNvSpPr txBox="1"/>
          <p:nvPr/>
        </p:nvSpPr>
        <p:spPr>
          <a:xfrm>
            <a:off x="6904811" y="1646237"/>
            <a:ext cx="4128580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Organigramme de Julien Dessalles</a:t>
            </a:r>
          </a:p>
        </p:txBody>
      </p:sp>
    </p:spTree>
    <p:extLst>
      <p:ext uri="{BB962C8B-B14F-4D97-AF65-F5344CB8AC3E}">
        <p14:creationId xmlns:p14="http://schemas.microsoft.com/office/powerpoint/2010/main" val="20785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de l’interdépendance des briques technologiques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34" y="1130823"/>
            <a:ext cx="5286193" cy="5054088"/>
          </a:xfrm>
          <a:prstGeom prst="rect">
            <a:avLst/>
          </a:prstGeom>
        </p:spPr>
      </p:pic>
      <p:sp>
        <p:nvSpPr>
          <p:cNvPr id="13" name="Zone de texte 1">
            <a:extLst>
              <a:ext uri="{FF2B5EF4-FFF2-40B4-BE49-F238E27FC236}">
                <a16:creationId xmlns:a16="http://schemas.microsoft.com/office/drawing/2014/main" id="{4C1E60ED-328E-7A26-DB2B-B0196DF569A5}"/>
              </a:ext>
            </a:extLst>
          </p:cNvPr>
          <p:cNvSpPr txBox="1"/>
          <p:nvPr/>
        </p:nvSpPr>
        <p:spPr>
          <a:xfrm>
            <a:off x="7613133" y="4718652"/>
            <a:ext cx="4128580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Organigramme de synthèse des quatre organigrammes</a:t>
            </a:r>
          </a:p>
        </p:txBody>
      </p:sp>
    </p:spTree>
    <p:extLst>
      <p:ext uri="{BB962C8B-B14F-4D97-AF65-F5344CB8AC3E}">
        <p14:creationId xmlns:p14="http://schemas.microsoft.com/office/powerpoint/2010/main" val="207977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400" dirty="0"/>
              <a:t>4. Création d’un logigramme complet</a:t>
            </a:r>
          </a:p>
        </p:txBody>
      </p:sp>
    </p:spTree>
    <p:extLst>
      <p:ext uri="{BB962C8B-B14F-4D97-AF65-F5344CB8AC3E}">
        <p14:creationId xmlns:p14="http://schemas.microsoft.com/office/powerpoint/2010/main" val="127715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Création d’un logigramme complet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" name="Image 1" descr="Une image contenant diagramme, croquis, Dessin technique, Plan&#10;&#10;Description générée automatiquement">
            <a:extLst>
              <a:ext uri="{FF2B5EF4-FFF2-40B4-BE49-F238E27FC236}">
                <a16:creationId xmlns:a16="http://schemas.microsoft.com/office/drawing/2014/main" id="{41A134CC-3B40-C1C3-E339-068ACAA0FE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9"/>
          <a:stretch/>
        </p:blipFill>
        <p:spPr>
          <a:xfrm>
            <a:off x="3777915" y="1645426"/>
            <a:ext cx="4631346" cy="4710924"/>
          </a:xfrm>
          <a:prstGeom prst="rect">
            <a:avLst/>
          </a:prstGeom>
        </p:spPr>
      </p:pic>
      <p:sp>
        <p:nvSpPr>
          <p:cNvPr id="4" name="Zone de texte 1">
            <a:extLst>
              <a:ext uri="{FF2B5EF4-FFF2-40B4-BE49-F238E27FC236}">
                <a16:creationId xmlns:a16="http://schemas.microsoft.com/office/drawing/2014/main" id="{18170A37-D105-82C9-E1FB-CCD086C07415}"/>
              </a:ext>
            </a:extLst>
          </p:cNvPr>
          <p:cNvSpPr txBox="1"/>
          <p:nvPr/>
        </p:nvSpPr>
        <p:spPr>
          <a:xfrm>
            <a:off x="7780401" y="4562535"/>
            <a:ext cx="4128580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Vue générale du logigramme</a:t>
            </a:r>
          </a:p>
        </p:txBody>
      </p:sp>
    </p:spTree>
    <p:extLst>
      <p:ext uri="{BB962C8B-B14F-4D97-AF65-F5344CB8AC3E}">
        <p14:creationId xmlns:p14="http://schemas.microsoft.com/office/powerpoint/2010/main" val="238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Création d’un logigramme complet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 descr="Une image contenant diagramme, croquis, dessin, Plan&#10;&#10;Description générée automatiquement">
            <a:extLst>
              <a:ext uri="{FF2B5EF4-FFF2-40B4-BE49-F238E27FC236}">
                <a16:creationId xmlns:a16="http://schemas.microsoft.com/office/drawing/2014/main" id="{8F6563BD-0FDD-FC0F-78C9-E96384B680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3"/>
          <a:stretch/>
        </p:blipFill>
        <p:spPr bwMode="auto">
          <a:xfrm>
            <a:off x="3453649" y="1328042"/>
            <a:ext cx="3122549" cy="46801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one de texte 1">
            <a:extLst>
              <a:ext uri="{FF2B5EF4-FFF2-40B4-BE49-F238E27FC236}">
                <a16:creationId xmlns:a16="http://schemas.microsoft.com/office/drawing/2014/main" id="{946D1063-E95C-27D5-F63D-7A90CD6551DD}"/>
              </a:ext>
            </a:extLst>
          </p:cNvPr>
          <p:cNvSpPr txBox="1"/>
          <p:nvPr/>
        </p:nvSpPr>
        <p:spPr>
          <a:xfrm>
            <a:off x="6846714" y="3452674"/>
            <a:ext cx="4128580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Zoom sur le logigramme partie puissance</a:t>
            </a:r>
          </a:p>
        </p:txBody>
      </p:sp>
    </p:spTree>
    <p:extLst>
      <p:ext uri="{BB962C8B-B14F-4D97-AF65-F5344CB8AC3E}">
        <p14:creationId xmlns:p14="http://schemas.microsoft.com/office/powerpoint/2010/main" val="209910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36723" y="334820"/>
            <a:ext cx="10515600" cy="857250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Sommaire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6A34C1F-86A7-02F1-B546-3B34D0DFA034}"/>
              </a:ext>
            </a:extLst>
          </p:cNvPr>
          <p:cNvSpPr txBox="1"/>
          <p:nvPr/>
        </p:nvSpPr>
        <p:spPr>
          <a:xfrm>
            <a:off x="3581372" y="2160617"/>
            <a:ext cx="79008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2600" dirty="0"/>
              <a:t>Contexte et présentation des collecteurs tournants</a:t>
            </a:r>
          </a:p>
          <a:p>
            <a:pPr marL="342900" indent="-342900">
              <a:buAutoNum type="arabicPeriod"/>
            </a:pPr>
            <a:r>
              <a:rPr lang="fr-FR" sz="2600" dirty="0"/>
              <a:t>Détermination des différentes briques technologiques</a:t>
            </a:r>
          </a:p>
          <a:p>
            <a:pPr marL="342900" indent="-342900">
              <a:buAutoNum type="arabicPeriod"/>
            </a:pPr>
            <a:r>
              <a:rPr lang="fr-FR" sz="2600" dirty="0"/>
              <a:t>Analyse de l’interdépendance des briques technologiques</a:t>
            </a:r>
          </a:p>
          <a:p>
            <a:pPr marL="342900" indent="-342900">
              <a:buAutoNum type="arabicPeriod"/>
            </a:pPr>
            <a:r>
              <a:rPr lang="fr-FR" sz="2600" dirty="0"/>
              <a:t>Création d’un logigramme complet</a:t>
            </a:r>
          </a:p>
          <a:p>
            <a:pPr marL="342900" indent="-342900">
              <a:buAutoNum type="arabicPeriod"/>
            </a:pPr>
            <a:r>
              <a:rPr lang="fr-FR" sz="2600" dirty="0"/>
              <a:t>Création de la règle de conception du diamètre de fil</a:t>
            </a:r>
          </a:p>
          <a:p>
            <a:pPr marL="800100" lvl="1" indent="-342900">
              <a:buAutoNum type="arabicPeriod"/>
            </a:pPr>
            <a:r>
              <a:rPr lang="fr-FR" sz="2600" dirty="0"/>
              <a:t>Création de la règle avec la norme IEC 60287</a:t>
            </a:r>
          </a:p>
          <a:p>
            <a:pPr marL="800100" lvl="1" indent="-342900">
              <a:buAutoNum type="arabicPeriod"/>
            </a:pPr>
            <a:r>
              <a:rPr lang="fr-FR" sz="2600" dirty="0"/>
              <a:t>Création de la règle avec la norme MIL STD 339</a:t>
            </a:r>
          </a:p>
          <a:p>
            <a:pPr marL="342900" indent="-342900">
              <a:buAutoNum type="arabicPeriod"/>
            </a:pPr>
            <a:r>
              <a:rPr lang="fr-FR" sz="2600" dirty="0"/>
              <a:t>Conclusion</a:t>
            </a:r>
          </a:p>
        </p:txBody>
      </p:sp>
      <p:pic>
        <p:nvPicPr>
          <p:cNvPr id="4" name="Image 3" descr="unnamed">
            <a:extLst>
              <a:ext uri="{FF2B5EF4-FFF2-40B4-BE49-F238E27FC236}">
                <a16:creationId xmlns:a16="http://schemas.microsoft.com/office/drawing/2014/main" id="{F81B849E-32B6-156B-E438-7A92D6DF606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141" y="0"/>
            <a:ext cx="2337001" cy="674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62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Création d’un logigramme complet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CF05107-3A76-F287-F38C-F40D9D922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18" y="997563"/>
            <a:ext cx="4446270" cy="5352626"/>
          </a:xfrm>
          <a:prstGeom prst="rect">
            <a:avLst/>
          </a:prstGeom>
        </p:spPr>
      </p:pic>
      <p:sp>
        <p:nvSpPr>
          <p:cNvPr id="10" name="Zone de texte 1">
            <a:extLst>
              <a:ext uri="{FF2B5EF4-FFF2-40B4-BE49-F238E27FC236}">
                <a16:creationId xmlns:a16="http://schemas.microsoft.com/office/drawing/2014/main" id="{AE0FE53F-B7DE-BFFA-9620-8E6BFDC0DBE2}"/>
              </a:ext>
            </a:extLst>
          </p:cNvPr>
          <p:cNvSpPr txBox="1"/>
          <p:nvPr/>
        </p:nvSpPr>
        <p:spPr>
          <a:xfrm>
            <a:off x="7063676" y="4786324"/>
            <a:ext cx="4128580" cy="430887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Liste des briques technologiques avec présence ou non de règle de conception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CF05107-3A76-F287-F38C-F40D9D922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9" t="82636"/>
          <a:stretch/>
        </p:blipFill>
        <p:spPr>
          <a:xfrm>
            <a:off x="7002473" y="1633047"/>
            <a:ext cx="5041596" cy="18324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A9185-7175-1A84-D273-011BF445ED43}"/>
              </a:ext>
            </a:extLst>
          </p:cNvPr>
          <p:cNvSpPr/>
          <p:nvPr/>
        </p:nvSpPr>
        <p:spPr>
          <a:xfrm>
            <a:off x="3971925" y="5305425"/>
            <a:ext cx="3362325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19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z="2400" dirty="0"/>
              <a:t>5. Création de la règle de conception du diamètre de fil</a:t>
            </a:r>
          </a:p>
        </p:txBody>
      </p:sp>
    </p:spTree>
    <p:extLst>
      <p:ext uri="{BB962C8B-B14F-4D97-AF65-F5344CB8AC3E}">
        <p14:creationId xmlns:p14="http://schemas.microsoft.com/office/powerpoint/2010/main" val="76263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Création de la règle de conception du diamètre de fil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 descr="Une image contenant fils électriques, câble, Ingénierie électronique, ingénierie&#10;&#10;Description générée automatiquement">
            <a:extLst>
              <a:ext uri="{FF2B5EF4-FFF2-40B4-BE49-F238E27FC236}">
                <a16:creationId xmlns:a16="http://schemas.microsoft.com/office/drawing/2014/main" id="{4D7EB2D0-CF7B-1038-8EBE-025FAA317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8" y="1980862"/>
            <a:ext cx="4401084" cy="2937331"/>
          </a:xfrm>
          <a:prstGeom prst="rect">
            <a:avLst/>
          </a:prstGeom>
        </p:spPr>
      </p:pic>
      <p:sp>
        <p:nvSpPr>
          <p:cNvPr id="9" name="Zone de texte 1">
            <a:extLst>
              <a:ext uri="{FF2B5EF4-FFF2-40B4-BE49-F238E27FC236}">
                <a16:creationId xmlns:a16="http://schemas.microsoft.com/office/drawing/2014/main" id="{D1338C54-5D3B-9A52-3E3F-66CA38DC028B}"/>
              </a:ext>
            </a:extLst>
          </p:cNvPr>
          <p:cNvSpPr txBox="1"/>
          <p:nvPr/>
        </p:nvSpPr>
        <p:spPr>
          <a:xfrm>
            <a:off x="6222476" y="3021035"/>
            <a:ext cx="4128580" cy="124649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Regroupement de plusieurs câbles joint entre eux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Confinement de câble dans le collecteur tournant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1400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Plusieurs références de câble</a:t>
            </a:r>
            <a:endParaRPr lang="fr-FR" sz="14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fr-FR" sz="14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22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Création de la règle de conception du diamètre de fil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" name="Graphique 12" descr="Homme soldat avec un remplissage uni">
            <a:extLst>
              <a:ext uri="{FF2B5EF4-FFF2-40B4-BE49-F238E27FC236}">
                <a16:creationId xmlns:a16="http://schemas.microsoft.com/office/drawing/2014/main" id="{54393BEA-838C-22CC-C021-A915F7638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3385" y="2321892"/>
            <a:ext cx="1386710" cy="1386710"/>
          </a:xfrm>
          <a:prstGeom prst="rect">
            <a:avLst/>
          </a:prstGeom>
        </p:spPr>
      </p:pic>
      <p:pic>
        <p:nvPicPr>
          <p:cNvPr id="16" name="Image 15" descr="Une image contenant Police, logo, Graphique, texte&#10;&#10;Description générée automatiquement">
            <a:extLst>
              <a:ext uri="{FF2B5EF4-FFF2-40B4-BE49-F238E27FC236}">
                <a16:creationId xmlns:a16="http://schemas.microsoft.com/office/drawing/2014/main" id="{D02C7595-B39E-52D0-389C-BBDD2C8FBA5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967" y="2419324"/>
            <a:ext cx="1219200" cy="1219200"/>
          </a:xfrm>
          <a:prstGeom prst="rect">
            <a:avLst/>
          </a:prstGeom>
        </p:spPr>
      </p:pic>
      <p:sp>
        <p:nvSpPr>
          <p:cNvPr id="17" name="Zone de texte 1">
            <a:extLst>
              <a:ext uri="{FF2B5EF4-FFF2-40B4-BE49-F238E27FC236}">
                <a16:creationId xmlns:a16="http://schemas.microsoft.com/office/drawing/2014/main" id="{A524536B-C36E-F025-D605-910A50A7DFB9}"/>
              </a:ext>
            </a:extLst>
          </p:cNvPr>
          <p:cNvSpPr txBox="1"/>
          <p:nvPr/>
        </p:nvSpPr>
        <p:spPr>
          <a:xfrm>
            <a:off x="6422450" y="3872444"/>
            <a:ext cx="4128580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Norme militaire américaine</a:t>
            </a:r>
          </a:p>
        </p:txBody>
      </p:sp>
      <p:sp>
        <p:nvSpPr>
          <p:cNvPr id="18" name="Zone de texte 1">
            <a:extLst>
              <a:ext uri="{FF2B5EF4-FFF2-40B4-BE49-F238E27FC236}">
                <a16:creationId xmlns:a16="http://schemas.microsoft.com/office/drawing/2014/main" id="{2A86C946-8157-AD72-2DEA-C88CF6992DCC}"/>
              </a:ext>
            </a:extLst>
          </p:cNvPr>
          <p:cNvSpPr txBox="1"/>
          <p:nvPr/>
        </p:nvSpPr>
        <p:spPr>
          <a:xfrm>
            <a:off x="1756277" y="3872178"/>
            <a:ext cx="4128580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Norme commission électrotechnique internationale</a:t>
            </a:r>
          </a:p>
        </p:txBody>
      </p:sp>
      <p:sp>
        <p:nvSpPr>
          <p:cNvPr id="19" name="Zone de texte 1">
            <a:extLst>
              <a:ext uri="{FF2B5EF4-FFF2-40B4-BE49-F238E27FC236}">
                <a16:creationId xmlns:a16="http://schemas.microsoft.com/office/drawing/2014/main" id="{13C910CA-93AC-8EB9-0F6F-BD9DE5EF75E4}"/>
              </a:ext>
            </a:extLst>
          </p:cNvPr>
          <p:cNvSpPr txBox="1"/>
          <p:nvPr/>
        </p:nvSpPr>
        <p:spPr>
          <a:xfrm>
            <a:off x="6422450" y="4494200"/>
            <a:ext cx="4128580" cy="73866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 STD 339 :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Wiring &amp; wiring device for combat and tactical vehicles, selection and installation</a:t>
            </a:r>
            <a:endParaRPr lang="fr-FR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Zone de texte 1">
            <a:extLst>
              <a:ext uri="{FF2B5EF4-FFF2-40B4-BE49-F238E27FC236}">
                <a16:creationId xmlns:a16="http://schemas.microsoft.com/office/drawing/2014/main" id="{A499A02B-C77F-E545-255D-D4C38294D2E1}"/>
              </a:ext>
            </a:extLst>
          </p:cNvPr>
          <p:cNvSpPr txBox="1"/>
          <p:nvPr/>
        </p:nvSpPr>
        <p:spPr>
          <a:xfrm>
            <a:off x="2003368" y="4436950"/>
            <a:ext cx="3665912" cy="620683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IEC 60287 : Câbles Électriques-</a:t>
            </a:r>
          </a:p>
          <a:p>
            <a:pPr algn="ctr">
              <a:spcAft>
                <a:spcPts val="1000"/>
              </a:spcAft>
            </a:pPr>
            <a:r>
              <a:rPr lang="fr-F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 du courant admissible -</a:t>
            </a:r>
          </a:p>
        </p:txBody>
      </p:sp>
    </p:spTree>
    <p:extLst>
      <p:ext uri="{BB962C8B-B14F-4D97-AF65-F5344CB8AC3E}">
        <p14:creationId xmlns:p14="http://schemas.microsoft.com/office/powerpoint/2010/main" val="353275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400" dirty="0"/>
              <a:t>5.1 Création de la règle avec la IEC 60287</a:t>
            </a:r>
          </a:p>
        </p:txBody>
      </p:sp>
    </p:spTree>
    <p:extLst>
      <p:ext uri="{BB962C8B-B14F-4D97-AF65-F5344CB8AC3E}">
        <p14:creationId xmlns:p14="http://schemas.microsoft.com/office/powerpoint/2010/main" val="24562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IEC 60287 : Calcul du courant admissible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55E5154-352F-4656-8B16-B3F613C31E21}" type="slidenum">
              <a:rPr lang="fr-FR" smtClean="0"/>
              <a:t>25</a:t>
            </a:fld>
            <a:endParaRPr lang="fr-FR" dirty="0"/>
          </a:p>
        </p:txBody>
      </p:sp>
      <p:pic>
        <p:nvPicPr>
          <p:cNvPr id="2" name="Image 1" descr="Une image contenant texte, capture d’écran, diagramme, Parallèle">
            <a:extLst>
              <a:ext uri="{FF2B5EF4-FFF2-40B4-BE49-F238E27FC236}">
                <a16:creationId xmlns:a16="http://schemas.microsoft.com/office/drawing/2014/main" id="{95882C7D-9E5B-4F53-6C8C-4462CAA9DB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" t="566" b="-1"/>
          <a:stretch/>
        </p:blipFill>
        <p:spPr bwMode="auto">
          <a:xfrm>
            <a:off x="1938845" y="1440960"/>
            <a:ext cx="8314310" cy="4197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Zone de texte 1">
            <a:extLst>
              <a:ext uri="{FF2B5EF4-FFF2-40B4-BE49-F238E27FC236}">
                <a16:creationId xmlns:a16="http://schemas.microsoft.com/office/drawing/2014/main" id="{306BE72F-5463-1ED8-711C-D31BB64268D6}"/>
              </a:ext>
            </a:extLst>
          </p:cNvPr>
          <p:cNvSpPr txBox="1"/>
          <p:nvPr/>
        </p:nvSpPr>
        <p:spPr>
          <a:xfrm>
            <a:off x="2905474" y="5773210"/>
            <a:ext cx="6381052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Feuille de calcul avec calcul par IEC 60287 et calcul par régression de la norme</a:t>
            </a:r>
          </a:p>
        </p:txBody>
      </p:sp>
    </p:spTree>
    <p:extLst>
      <p:ext uri="{BB962C8B-B14F-4D97-AF65-F5344CB8AC3E}">
        <p14:creationId xmlns:p14="http://schemas.microsoft.com/office/powerpoint/2010/main" val="42245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B4287971-3684-56D7-B528-7DB85FDB8E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754" y="2484418"/>
            <a:ext cx="4046492" cy="290809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IEC 60287 : Calcul du courant admissible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9B95AD1-995D-724D-E436-2A87E4546279}"/>
                  </a:ext>
                </a:extLst>
              </p:cNvPr>
              <p:cNvSpPr txBox="1"/>
              <p:nvPr/>
            </p:nvSpPr>
            <p:spPr>
              <a:xfrm>
                <a:off x="971568" y="1177208"/>
                <a:ext cx="4260831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fr-FR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num>
                            <m:den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′ </m:t>
                              </m:r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fr-FR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′ </m:t>
                              </m:r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fr-FR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′ </m:t>
                              </m:r>
                              <m:d>
                                <m:dPr>
                                  <m:ctrlP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fr-FR" b="1" i="1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fr-FR" b="1" i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  <m:r>
                                    <a:rPr lang="fr-FR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1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fr-FR" b="1" i="0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9B95AD1-995D-724D-E436-2A87E4546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68" y="1177208"/>
                <a:ext cx="4260831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8074E615-ACD0-F7EF-52C4-24206496F655}"/>
                  </a:ext>
                </a:extLst>
              </p:cNvPr>
              <p:cNvSpPr txBox="1"/>
              <p:nvPr/>
            </p:nvSpPr>
            <p:spPr>
              <a:xfrm>
                <a:off x="5317890" y="1415856"/>
                <a:ext cx="52615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′=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8074E615-ACD0-F7EF-52C4-24206496F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890" y="1415856"/>
                <a:ext cx="52615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0FD66B9-7461-FFED-3E02-3B2714A17B57}"/>
                  </a:ext>
                </a:extLst>
              </p:cNvPr>
              <p:cNvSpPr txBox="1"/>
              <p:nvPr/>
            </p:nvSpPr>
            <p:spPr>
              <a:xfrm>
                <a:off x="7009692" y="2507298"/>
                <a:ext cx="6259068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0FD66B9-7461-FFED-3E02-3B2714A17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692" y="2507298"/>
                <a:ext cx="6259068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8B1F458-727F-898E-43F5-FEBEB396B6ED}"/>
                  </a:ext>
                </a:extLst>
              </p:cNvPr>
              <p:cNvSpPr txBox="1"/>
              <p:nvPr/>
            </p:nvSpPr>
            <p:spPr>
              <a:xfrm>
                <a:off x="7163683" y="4065588"/>
                <a:ext cx="6259068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8B1F458-727F-898E-43F5-FEBEB396B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683" y="4065588"/>
                <a:ext cx="6259068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109E2E5-EBA7-CFAD-370C-FA2A2C0FD7E8}"/>
                  </a:ext>
                </a:extLst>
              </p:cNvPr>
              <p:cNvSpPr txBox="1"/>
              <p:nvPr/>
            </p:nvSpPr>
            <p:spPr>
              <a:xfrm>
                <a:off x="3355222" y="5529939"/>
                <a:ext cx="2512178" cy="665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1/4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109E2E5-EBA7-CFAD-370C-FA2A2C0FD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222" y="5529939"/>
                <a:ext cx="2512178" cy="6654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C495F8BF-E522-905D-A843-3D459DD44CD4}"/>
                  </a:ext>
                </a:extLst>
              </p:cNvPr>
              <p:cNvSpPr txBox="1"/>
              <p:nvPr/>
            </p:nvSpPr>
            <p:spPr>
              <a:xfrm>
                <a:off x="-234716" y="4672362"/>
                <a:ext cx="4987691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1/4</m:t>
                              </m:r>
                            </m:sup>
                          </m:sSup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𝛥𝜃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1/4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C495F8BF-E522-905D-A843-3D459DD44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4716" y="4672362"/>
                <a:ext cx="4987691" cy="9106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537AFDDE-5035-D93E-4398-7FF09C2BCBE4}"/>
                  </a:ext>
                </a:extLst>
              </p:cNvPr>
              <p:cNvSpPr txBox="1"/>
              <p:nvPr/>
            </p:nvSpPr>
            <p:spPr>
              <a:xfrm>
                <a:off x="370332" y="3257058"/>
                <a:ext cx="4735068" cy="4169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/>
                  <a:t>Objectif avoir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1/4</m:t>
                            </m:r>
                          </m:sup>
                        </m:sSup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1/4</m:t>
                            </m:r>
                          </m:sup>
                        </m:sSup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≤0.001</m:t>
                    </m:r>
                  </m:oMath>
                </a14:m>
                <a:endParaRPr lang="fr-FR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537AFDDE-5035-D93E-4398-7FF09C2BC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32" y="3257058"/>
                <a:ext cx="4735068" cy="416909"/>
              </a:xfrm>
              <a:prstGeom prst="rect">
                <a:avLst/>
              </a:prstGeom>
              <a:blipFill>
                <a:blip r:embed="rId10"/>
                <a:stretch>
                  <a:fillRect l="-1158" t="-2899" b="-144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E63A25F7-2E1A-386B-F011-8068C5BEC2FC}"/>
                  </a:ext>
                </a:extLst>
              </p:cNvPr>
              <p:cNvSpPr txBox="1"/>
              <p:nvPr/>
            </p:nvSpPr>
            <p:spPr>
              <a:xfrm>
                <a:off x="939260" y="4046538"/>
                <a:ext cx="22611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E63A25F7-2E1A-386B-F011-8068C5BEC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60" y="4046538"/>
                <a:ext cx="226114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F2CE20E2-34A2-F4A8-30E2-5F6147ED82B0}"/>
              </a:ext>
            </a:extLst>
          </p:cNvPr>
          <p:cNvSpPr/>
          <p:nvPr/>
        </p:nvSpPr>
        <p:spPr>
          <a:xfrm rot="18075423">
            <a:off x="5966074" y="3394687"/>
            <a:ext cx="524717" cy="141653"/>
          </a:xfrm>
          <a:custGeom>
            <a:avLst/>
            <a:gdLst>
              <a:gd name="connsiteX0" fmla="*/ 0 w 2235200"/>
              <a:gd name="connsiteY0" fmla="*/ 377868 h 377868"/>
              <a:gd name="connsiteX1" fmla="*/ 257175 w 2235200"/>
              <a:gd name="connsiteY1" fmla="*/ 28618 h 377868"/>
              <a:gd name="connsiteX2" fmla="*/ 527050 w 2235200"/>
              <a:gd name="connsiteY2" fmla="*/ 365168 h 377868"/>
              <a:gd name="connsiteX3" fmla="*/ 796925 w 2235200"/>
              <a:gd name="connsiteY3" fmla="*/ 22268 h 377868"/>
              <a:gd name="connsiteX4" fmla="*/ 1025525 w 2235200"/>
              <a:gd name="connsiteY4" fmla="*/ 349293 h 377868"/>
              <a:gd name="connsiteX5" fmla="*/ 1285875 w 2235200"/>
              <a:gd name="connsiteY5" fmla="*/ 43 h 377868"/>
              <a:gd name="connsiteX6" fmla="*/ 1520825 w 2235200"/>
              <a:gd name="connsiteY6" fmla="*/ 323893 h 377868"/>
              <a:gd name="connsiteX7" fmla="*/ 1727200 w 2235200"/>
              <a:gd name="connsiteY7" fmla="*/ 114343 h 377868"/>
              <a:gd name="connsiteX8" fmla="*/ 2019300 w 2235200"/>
              <a:gd name="connsiteY8" fmla="*/ 181018 h 377868"/>
              <a:gd name="connsiteX9" fmla="*/ 2235200 w 2235200"/>
              <a:gd name="connsiteY9" fmla="*/ 177843 h 377868"/>
              <a:gd name="connsiteX10" fmla="*/ 2235200 w 2235200"/>
              <a:gd name="connsiteY10" fmla="*/ 177843 h 37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5200" h="377868">
                <a:moveTo>
                  <a:pt x="0" y="377868"/>
                </a:moveTo>
                <a:cubicBezTo>
                  <a:pt x="84666" y="204301"/>
                  <a:pt x="169333" y="30735"/>
                  <a:pt x="257175" y="28618"/>
                </a:cubicBezTo>
                <a:cubicBezTo>
                  <a:pt x="345017" y="26501"/>
                  <a:pt x="437092" y="366226"/>
                  <a:pt x="527050" y="365168"/>
                </a:cubicBezTo>
                <a:cubicBezTo>
                  <a:pt x="617008" y="364110"/>
                  <a:pt x="713846" y="24914"/>
                  <a:pt x="796925" y="22268"/>
                </a:cubicBezTo>
                <a:cubicBezTo>
                  <a:pt x="880004" y="19622"/>
                  <a:pt x="944033" y="352997"/>
                  <a:pt x="1025525" y="349293"/>
                </a:cubicBezTo>
                <a:cubicBezTo>
                  <a:pt x="1107017" y="345589"/>
                  <a:pt x="1203325" y="4276"/>
                  <a:pt x="1285875" y="43"/>
                </a:cubicBezTo>
                <a:cubicBezTo>
                  <a:pt x="1368425" y="-4190"/>
                  <a:pt x="1447271" y="304843"/>
                  <a:pt x="1520825" y="323893"/>
                </a:cubicBezTo>
                <a:cubicBezTo>
                  <a:pt x="1594379" y="342943"/>
                  <a:pt x="1644121" y="138155"/>
                  <a:pt x="1727200" y="114343"/>
                </a:cubicBezTo>
                <a:cubicBezTo>
                  <a:pt x="1810279" y="90530"/>
                  <a:pt x="1934633" y="170435"/>
                  <a:pt x="2019300" y="181018"/>
                </a:cubicBezTo>
                <a:cubicBezTo>
                  <a:pt x="2103967" y="191601"/>
                  <a:pt x="2235200" y="177843"/>
                  <a:pt x="2235200" y="177843"/>
                </a:cubicBezTo>
                <a:lnTo>
                  <a:pt x="2235200" y="177843"/>
                </a:lnTo>
              </a:path>
            </a:pathLst>
          </a:custGeom>
          <a:noFill/>
          <a:ln w="22225">
            <a:solidFill>
              <a:schemeClr val="tx2">
                <a:lumMod val="75000"/>
                <a:lumOff val="25000"/>
              </a:schemeClr>
            </a:solidFill>
            <a:tailEnd type="triangl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35200"/>
                      <a:gd name="connsiteY0" fmla="*/ 377868 h 377868"/>
                      <a:gd name="connsiteX1" fmla="*/ 257175 w 2235200"/>
                      <a:gd name="connsiteY1" fmla="*/ 28618 h 377868"/>
                      <a:gd name="connsiteX2" fmla="*/ 527050 w 2235200"/>
                      <a:gd name="connsiteY2" fmla="*/ 365168 h 377868"/>
                      <a:gd name="connsiteX3" fmla="*/ 796925 w 2235200"/>
                      <a:gd name="connsiteY3" fmla="*/ 22268 h 377868"/>
                      <a:gd name="connsiteX4" fmla="*/ 1025525 w 2235200"/>
                      <a:gd name="connsiteY4" fmla="*/ 349293 h 377868"/>
                      <a:gd name="connsiteX5" fmla="*/ 1285875 w 2235200"/>
                      <a:gd name="connsiteY5" fmla="*/ 43 h 377868"/>
                      <a:gd name="connsiteX6" fmla="*/ 1520825 w 2235200"/>
                      <a:gd name="connsiteY6" fmla="*/ 323893 h 377868"/>
                      <a:gd name="connsiteX7" fmla="*/ 1727200 w 2235200"/>
                      <a:gd name="connsiteY7" fmla="*/ 114343 h 377868"/>
                      <a:gd name="connsiteX8" fmla="*/ 2019300 w 2235200"/>
                      <a:gd name="connsiteY8" fmla="*/ 181018 h 377868"/>
                      <a:gd name="connsiteX9" fmla="*/ 2235200 w 2235200"/>
                      <a:gd name="connsiteY9" fmla="*/ 177843 h 377868"/>
                      <a:gd name="connsiteX10" fmla="*/ 2235200 w 2235200"/>
                      <a:gd name="connsiteY10" fmla="*/ 177843 h 377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35200" h="377868" extrusionOk="0">
                        <a:moveTo>
                          <a:pt x="0" y="377868"/>
                        </a:moveTo>
                        <a:cubicBezTo>
                          <a:pt x="71706" y="196307"/>
                          <a:pt x="151510" y="37424"/>
                          <a:pt x="257175" y="28618"/>
                        </a:cubicBezTo>
                        <a:cubicBezTo>
                          <a:pt x="369678" y="31693"/>
                          <a:pt x="419427" y="366788"/>
                          <a:pt x="527050" y="365168"/>
                        </a:cubicBezTo>
                        <a:cubicBezTo>
                          <a:pt x="603699" y="377107"/>
                          <a:pt x="710563" y="43061"/>
                          <a:pt x="796925" y="22268"/>
                        </a:cubicBezTo>
                        <a:cubicBezTo>
                          <a:pt x="871371" y="14899"/>
                          <a:pt x="960857" y="361035"/>
                          <a:pt x="1025525" y="349293"/>
                        </a:cubicBezTo>
                        <a:cubicBezTo>
                          <a:pt x="1128449" y="348131"/>
                          <a:pt x="1210036" y="-9535"/>
                          <a:pt x="1285875" y="43"/>
                        </a:cubicBezTo>
                        <a:cubicBezTo>
                          <a:pt x="1361156" y="-5303"/>
                          <a:pt x="1436211" y="315256"/>
                          <a:pt x="1520825" y="323893"/>
                        </a:cubicBezTo>
                        <a:cubicBezTo>
                          <a:pt x="1593562" y="335156"/>
                          <a:pt x="1642700" y="140130"/>
                          <a:pt x="1727200" y="114343"/>
                        </a:cubicBezTo>
                        <a:cubicBezTo>
                          <a:pt x="1817240" y="94427"/>
                          <a:pt x="1957830" y="176012"/>
                          <a:pt x="2019300" y="181018"/>
                        </a:cubicBezTo>
                        <a:cubicBezTo>
                          <a:pt x="2103966" y="191601"/>
                          <a:pt x="2235201" y="177844"/>
                          <a:pt x="2235200" y="177843"/>
                        </a:cubicBezTo>
                        <a:lnTo>
                          <a:pt x="2235200" y="177843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81210EF9-7B4E-7CBE-81A3-0D7529935912}"/>
              </a:ext>
            </a:extLst>
          </p:cNvPr>
          <p:cNvSpPr/>
          <p:nvPr/>
        </p:nvSpPr>
        <p:spPr>
          <a:xfrm>
            <a:off x="6734708" y="4011991"/>
            <a:ext cx="524717" cy="148315"/>
          </a:xfrm>
          <a:custGeom>
            <a:avLst/>
            <a:gdLst>
              <a:gd name="connsiteX0" fmla="*/ 0 w 2235200"/>
              <a:gd name="connsiteY0" fmla="*/ 377868 h 377868"/>
              <a:gd name="connsiteX1" fmla="*/ 257175 w 2235200"/>
              <a:gd name="connsiteY1" fmla="*/ 28618 h 377868"/>
              <a:gd name="connsiteX2" fmla="*/ 527050 w 2235200"/>
              <a:gd name="connsiteY2" fmla="*/ 365168 h 377868"/>
              <a:gd name="connsiteX3" fmla="*/ 796925 w 2235200"/>
              <a:gd name="connsiteY3" fmla="*/ 22268 h 377868"/>
              <a:gd name="connsiteX4" fmla="*/ 1025525 w 2235200"/>
              <a:gd name="connsiteY4" fmla="*/ 349293 h 377868"/>
              <a:gd name="connsiteX5" fmla="*/ 1285875 w 2235200"/>
              <a:gd name="connsiteY5" fmla="*/ 43 h 377868"/>
              <a:gd name="connsiteX6" fmla="*/ 1520825 w 2235200"/>
              <a:gd name="connsiteY6" fmla="*/ 323893 h 377868"/>
              <a:gd name="connsiteX7" fmla="*/ 1727200 w 2235200"/>
              <a:gd name="connsiteY7" fmla="*/ 114343 h 377868"/>
              <a:gd name="connsiteX8" fmla="*/ 2019300 w 2235200"/>
              <a:gd name="connsiteY8" fmla="*/ 181018 h 377868"/>
              <a:gd name="connsiteX9" fmla="*/ 2235200 w 2235200"/>
              <a:gd name="connsiteY9" fmla="*/ 177843 h 377868"/>
              <a:gd name="connsiteX10" fmla="*/ 2235200 w 2235200"/>
              <a:gd name="connsiteY10" fmla="*/ 177843 h 37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5200" h="377868">
                <a:moveTo>
                  <a:pt x="0" y="377868"/>
                </a:moveTo>
                <a:cubicBezTo>
                  <a:pt x="84666" y="204301"/>
                  <a:pt x="169333" y="30735"/>
                  <a:pt x="257175" y="28618"/>
                </a:cubicBezTo>
                <a:cubicBezTo>
                  <a:pt x="345017" y="26501"/>
                  <a:pt x="437092" y="366226"/>
                  <a:pt x="527050" y="365168"/>
                </a:cubicBezTo>
                <a:cubicBezTo>
                  <a:pt x="617008" y="364110"/>
                  <a:pt x="713846" y="24914"/>
                  <a:pt x="796925" y="22268"/>
                </a:cubicBezTo>
                <a:cubicBezTo>
                  <a:pt x="880004" y="19622"/>
                  <a:pt x="944033" y="352997"/>
                  <a:pt x="1025525" y="349293"/>
                </a:cubicBezTo>
                <a:cubicBezTo>
                  <a:pt x="1107017" y="345589"/>
                  <a:pt x="1203325" y="4276"/>
                  <a:pt x="1285875" y="43"/>
                </a:cubicBezTo>
                <a:cubicBezTo>
                  <a:pt x="1368425" y="-4190"/>
                  <a:pt x="1447271" y="304843"/>
                  <a:pt x="1520825" y="323893"/>
                </a:cubicBezTo>
                <a:cubicBezTo>
                  <a:pt x="1594379" y="342943"/>
                  <a:pt x="1644121" y="138155"/>
                  <a:pt x="1727200" y="114343"/>
                </a:cubicBezTo>
                <a:cubicBezTo>
                  <a:pt x="1810279" y="90530"/>
                  <a:pt x="1934633" y="170435"/>
                  <a:pt x="2019300" y="181018"/>
                </a:cubicBezTo>
                <a:cubicBezTo>
                  <a:pt x="2103967" y="191601"/>
                  <a:pt x="2235200" y="177843"/>
                  <a:pt x="2235200" y="177843"/>
                </a:cubicBezTo>
                <a:lnTo>
                  <a:pt x="2235200" y="177843"/>
                </a:lnTo>
              </a:path>
            </a:pathLst>
          </a:custGeom>
          <a:noFill/>
          <a:ln w="22225">
            <a:solidFill>
              <a:srgbClr val="D76507"/>
            </a:solidFill>
            <a:tailEnd type="triangl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35200"/>
                      <a:gd name="connsiteY0" fmla="*/ 377868 h 377868"/>
                      <a:gd name="connsiteX1" fmla="*/ 257175 w 2235200"/>
                      <a:gd name="connsiteY1" fmla="*/ 28618 h 377868"/>
                      <a:gd name="connsiteX2" fmla="*/ 527050 w 2235200"/>
                      <a:gd name="connsiteY2" fmla="*/ 365168 h 377868"/>
                      <a:gd name="connsiteX3" fmla="*/ 796925 w 2235200"/>
                      <a:gd name="connsiteY3" fmla="*/ 22268 h 377868"/>
                      <a:gd name="connsiteX4" fmla="*/ 1025525 w 2235200"/>
                      <a:gd name="connsiteY4" fmla="*/ 349293 h 377868"/>
                      <a:gd name="connsiteX5" fmla="*/ 1285875 w 2235200"/>
                      <a:gd name="connsiteY5" fmla="*/ 43 h 377868"/>
                      <a:gd name="connsiteX6" fmla="*/ 1520825 w 2235200"/>
                      <a:gd name="connsiteY6" fmla="*/ 323893 h 377868"/>
                      <a:gd name="connsiteX7" fmla="*/ 1727200 w 2235200"/>
                      <a:gd name="connsiteY7" fmla="*/ 114343 h 377868"/>
                      <a:gd name="connsiteX8" fmla="*/ 2019300 w 2235200"/>
                      <a:gd name="connsiteY8" fmla="*/ 181018 h 377868"/>
                      <a:gd name="connsiteX9" fmla="*/ 2235200 w 2235200"/>
                      <a:gd name="connsiteY9" fmla="*/ 177843 h 377868"/>
                      <a:gd name="connsiteX10" fmla="*/ 2235200 w 2235200"/>
                      <a:gd name="connsiteY10" fmla="*/ 177843 h 377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35200" h="377868" extrusionOk="0">
                        <a:moveTo>
                          <a:pt x="0" y="377868"/>
                        </a:moveTo>
                        <a:cubicBezTo>
                          <a:pt x="71706" y="196307"/>
                          <a:pt x="151510" y="37424"/>
                          <a:pt x="257175" y="28618"/>
                        </a:cubicBezTo>
                        <a:cubicBezTo>
                          <a:pt x="369678" y="31693"/>
                          <a:pt x="419427" y="366788"/>
                          <a:pt x="527050" y="365168"/>
                        </a:cubicBezTo>
                        <a:cubicBezTo>
                          <a:pt x="603699" y="377107"/>
                          <a:pt x="710563" y="43061"/>
                          <a:pt x="796925" y="22268"/>
                        </a:cubicBezTo>
                        <a:cubicBezTo>
                          <a:pt x="871371" y="14899"/>
                          <a:pt x="960857" y="361035"/>
                          <a:pt x="1025525" y="349293"/>
                        </a:cubicBezTo>
                        <a:cubicBezTo>
                          <a:pt x="1128449" y="348131"/>
                          <a:pt x="1210036" y="-9535"/>
                          <a:pt x="1285875" y="43"/>
                        </a:cubicBezTo>
                        <a:cubicBezTo>
                          <a:pt x="1361156" y="-5303"/>
                          <a:pt x="1436211" y="315256"/>
                          <a:pt x="1520825" y="323893"/>
                        </a:cubicBezTo>
                        <a:cubicBezTo>
                          <a:pt x="1593562" y="335156"/>
                          <a:pt x="1642700" y="140130"/>
                          <a:pt x="1727200" y="114343"/>
                        </a:cubicBezTo>
                        <a:cubicBezTo>
                          <a:pt x="1817240" y="94427"/>
                          <a:pt x="1957830" y="176012"/>
                          <a:pt x="2019300" y="181018"/>
                        </a:cubicBezTo>
                        <a:cubicBezTo>
                          <a:pt x="2103966" y="191601"/>
                          <a:pt x="2235201" y="177844"/>
                          <a:pt x="2235200" y="177843"/>
                        </a:cubicBezTo>
                        <a:lnTo>
                          <a:pt x="2235200" y="177843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8377590F-81FC-CFC6-B527-13E82301F37D}"/>
                  </a:ext>
                </a:extLst>
              </p:cNvPr>
              <p:cNvSpPr txBox="1"/>
              <p:nvPr/>
            </p:nvSpPr>
            <p:spPr>
              <a:xfrm>
                <a:off x="7211060" y="3850561"/>
                <a:ext cx="6280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D7650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D76507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0" smtClean="0">
                              <a:solidFill>
                                <a:srgbClr val="D7650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D76507"/>
                  </a:solidFill>
                </a:endParaRPr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8377590F-81FC-CFC6-B527-13E82301F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060" y="3850561"/>
                <a:ext cx="62801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02E0CEED-B97F-9C72-AB74-F875F75828FB}"/>
                  </a:ext>
                </a:extLst>
              </p:cNvPr>
              <p:cNvSpPr txBox="1"/>
              <p:nvPr/>
            </p:nvSpPr>
            <p:spPr>
              <a:xfrm>
                <a:off x="6286500" y="2850436"/>
                <a:ext cx="7239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2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D76507"/>
                  </a:solidFill>
                </a:endParaRPr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02E0CEED-B97F-9C72-AB74-F875F7582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0" y="2850436"/>
                <a:ext cx="72390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7C798E93-5880-CBE4-BE00-A349222FEC77}"/>
              </a:ext>
            </a:extLst>
          </p:cNvPr>
          <p:cNvSpPr/>
          <p:nvPr/>
        </p:nvSpPr>
        <p:spPr>
          <a:xfrm rot="15940803">
            <a:off x="6764048" y="3895938"/>
            <a:ext cx="603985" cy="2262494"/>
          </a:xfrm>
          <a:custGeom>
            <a:avLst/>
            <a:gdLst>
              <a:gd name="connsiteX0" fmla="*/ 0 w 957109"/>
              <a:gd name="connsiteY0" fmla="*/ 0 h 2657475"/>
              <a:gd name="connsiteX1" fmla="*/ 952500 w 957109"/>
              <a:gd name="connsiteY1" fmla="*/ 1266825 h 2657475"/>
              <a:gd name="connsiteX2" fmla="*/ 295275 w 957109"/>
              <a:gd name="connsiteY2" fmla="*/ 2657475 h 265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109" h="2657475">
                <a:moveTo>
                  <a:pt x="0" y="0"/>
                </a:moveTo>
                <a:cubicBezTo>
                  <a:pt x="451644" y="411956"/>
                  <a:pt x="903288" y="823913"/>
                  <a:pt x="952500" y="1266825"/>
                </a:cubicBezTo>
                <a:cubicBezTo>
                  <a:pt x="1001712" y="1709737"/>
                  <a:pt x="648493" y="2183606"/>
                  <a:pt x="295275" y="2657475"/>
                </a:cubicBezTo>
              </a:path>
            </a:pathLst>
          </a:custGeom>
          <a:noFill/>
          <a:ln w="25400">
            <a:solidFill>
              <a:srgbClr val="C00000"/>
            </a:solidFill>
            <a:head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C67692BC-A7E1-7AA3-8B50-994163423A31}"/>
                  </a:ext>
                </a:extLst>
              </p:cNvPr>
              <p:cNvSpPr txBox="1"/>
              <p:nvPr/>
            </p:nvSpPr>
            <p:spPr>
              <a:xfrm>
                <a:off x="6753860" y="4974511"/>
                <a:ext cx="6280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D76507"/>
                  </a:solidFill>
                </a:endParaRPr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C67692BC-A7E1-7AA3-8B50-994163423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860" y="4974511"/>
                <a:ext cx="62801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0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IEC 60287 :-Calcul du courant admissible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Zone de texte 1">
            <a:extLst>
              <a:ext uri="{FF2B5EF4-FFF2-40B4-BE49-F238E27FC236}">
                <a16:creationId xmlns:a16="http://schemas.microsoft.com/office/drawing/2014/main" id="{76BCE52A-98A6-5C74-B39E-E23B7496E527}"/>
              </a:ext>
            </a:extLst>
          </p:cNvPr>
          <p:cNvSpPr txBox="1"/>
          <p:nvPr/>
        </p:nvSpPr>
        <p:spPr>
          <a:xfrm>
            <a:off x="1600200" y="1482292"/>
            <a:ext cx="6556248" cy="24622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fr-FR" sz="1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le calcul du coefficient h</a:t>
            </a:r>
            <a:r>
              <a:rPr lang="fr-FR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6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BA686EAD-E85A-3D6A-F7F8-8B06B527F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37" y="3192014"/>
            <a:ext cx="6419088" cy="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fr-FR" sz="1600" dirty="0">
                <a:ea typeface="Calibri" panose="020F0502020204030204" pitchFamily="34" charset="0"/>
                <a:cs typeface="Arial" panose="020B0604020202020204" pitchFamily="34" charset="0"/>
              </a:rPr>
              <a:t>Avec Z , E,  g définit par le tableau des installations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0109E2E5-EBA7-CFAD-370C-FA2A2C0FD7E8}"/>
                  </a:ext>
                </a:extLst>
              </p:cNvPr>
              <p:cNvSpPr txBox="1"/>
              <p:nvPr/>
            </p:nvSpPr>
            <p:spPr>
              <a:xfrm>
                <a:off x="0" y="2249469"/>
                <a:ext cx="6259068" cy="6600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p>
                          </m:sSup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0109E2E5-EBA7-CFAD-370C-FA2A2C0FD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49469"/>
                <a:ext cx="6259068" cy="6600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 1" descr="Une image contenant texte, nombre, Parallèle, capture d’écran&#10;&#10;Description générée automatiquement">
            <a:extLst>
              <a:ext uri="{FF2B5EF4-FFF2-40B4-BE49-F238E27FC236}">
                <a16:creationId xmlns:a16="http://schemas.microsoft.com/office/drawing/2014/main" id="{00000000-0008-0000-0300-00000E000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1693" y="1023378"/>
            <a:ext cx="4431665" cy="497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0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IEC 60287 :-Calcul du courant admissible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 de texte 1">
                <a:extLst>
                  <a:ext uri="{FF2B5EF4-FFF2-40B4-BE49-F238E27FC236}">
                    <a16:creationId xmlns:a16="http://schemas.microsoft.com/office/drawing/2014/main" id="{76BCE52A-98A6-5C74-B39E-E23B7496E527}"/>
                  </a:ext>
                </a:extLst>
              </p:cNvPr>
              <p:cNvSpPr txBox="1"/>
              <p:nvPr/>
            </p:nvSpPr>
            <p:spPr>
              <a:xfrm>
                <a:off x="1152144" y="1765756"/>
                <a:ext cx="4690872" cy="512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fr-FR" sz="16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 principe de groupe de câble on remplace h dans l’équation de I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fr-FR" sz="1600" i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one de texte 1">
                <a:extLst>
                  <a:ext uri="{FF2B5EF4-FFF2-40B4-BE49-F238E27FC236}">
                    <a16:creationId xmlns:a16="http://schemas.microsoft.com/office/drawing/2014/main" id="{76BCE52A-98A6-5C74-B39E-E23B7496E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144" y="1765756"/>
                <a:ext cx="4690872" cy="512448"/>
              </a:xfrm>
              <a:prstGeom prst="rect">
                <a:avLst/>
              </a:prstGeom>
              <a:blipFill>
                <a:blip r:embed="rId5"/>
                <a:stretch>
                  <a:fillRect l="-2597" t="-13095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90568585-EA34-2E6F-AB2D-A22199C1CF10}"/>
                  </a:ext>
                </a:extLst>
              </p:cNvPr>
              <p:cNvSpPr txBox="1"/>
              <p:nvPr/>
            </p:nvSpPr>
            <p:spPr>
              <a:xfrm>
                <a:off x="-244602" y="2969183"/>
                <a:ext cx="6259068" cy="718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90568585-EA34-2E6F-AB2D-A22199C1C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4602" y="2969183"/>
                <a:ext cx="6259068" cy="7184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 descr="Une image contenant texte, nombre, Parallèle, capture d’écran&#10;&#10;Description générée automatiquement">
            <a:extLst>
              <a:ext uri="{FF2B5EF4-FFF2-40B4-BE49-F238E27FC236}">
                <a16:creationId xmlns:a16="http://schemas.microsoft.com/office/drawing/2014/main" id="{00000000-0008-0000-0300-00000F000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6585" y="1020163"/>
            <a:ext cx="5007610" cy="464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2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IEC 60287 : Calcul du courant admissible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" name="Image 1" descr="Une image contenant texte, capture d’écran, Police, nombre">
            <a:extLst>
              <a:ext uri="{FF2B5EF4-FFF2-40B4-BE49-F238E27FC236}">
                <a16:creationId xmlns:a16="http://schemas.microsoft.com/office/drawing/2014/main" id="{7652AE6E-C076-594D-88CF-2254B07B2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946" y="2429964"/>
            <a:ext cx="7024107" cy="117538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FB9CC4C-F473-2303-813D-B01289B87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237" y="4066423"/>
            <a:ext cx="5851525" cy="523240"/>
          </a:xfrm>
          <a:prstGeom prst="rect">
            <a:avLst/>
          </a:prstGeom>
        </p:spPr>
      </p:pic>
      <p:sp>
        <p:nvSpPr>
          <p:cNvPr id="12" name="Zone de texte 1">
            <a:extLst>
              <a:ext uri="{FF2B5EF4-FFF2-40B4-BE49-F238E27FC236}">
                <a16:creationId xmlns:a16="http://schemas.microsoft.com/office/drawing/2014/main" id="{950BAD02-872B-7A68-E822-A2A32A644AE5}"/>
              </a:ext>
            </a:extLst>
          </p:cNvPr>
          <p:cNvSpPr txBox="1"/>
          <p:nvPr/>
        </p:nvSpPr>
        <p:spPr>
          <a:xfrm>
            <a:off x="2936748" y="1708607"/>
            <a:ext cx="6318504" cy="24622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Implémentation des listes de disposition et d’installation de câble </a:t>
            </a:r>
            <a:endParaRPr lang="fr-FR" sz="16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71E70DA-23C4-C5D9-5C06-7A1B98BA5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236" y="5124728"/>
            <a:ext cx="5851525" cy="52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1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fr-FR" dirty="0"/>
              <a:t>Contexte &amp; présentation des collecteurs tournant</a:t>
            </a:r>
          </a:p>
        </p:txBody>
      </p:sp>
    </p:spTree>
    <p:extLst>
      <p:ext uri="{BB962C8B-B14F-4D97-AF65-F5344CB8AC3E}">
        <p14:creationId xmlns:p14="http://schemas.microsoft.com/office/powerpoint/2010/main" val="349422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IEC 60287 : Calcul du courant admissible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55E5154-352F-4656-8B16-B3F613C31E21}" type="slidenum">
              <a:rPr lang="fr-FR" smtClean="0"/>
              <a:t>30</a:t>
            </a:fld>
            <a:endParaRPr lang="fr-FR" dirty="0"/>
          </a:p>
        </p:txBody>
      </p:sp>
      <p:pic>
        <p:nvPicPr>
          <p:cNvPr id="2" name="Image 1" descr="Une image contenant texte, capture d’écran, diagramme, Parallèle">
            <a:extLst>
              <a:ext uri="{FF2B5EF4-FFF2-40B4-BE49-F238E27FC236}">
                <a16:creationId xmlns:a16="http://schemas.microsoft.com/office/drawing/2014/main" id="{95882C7D-9E5B-4F53-6C8C-4462CAA9DB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" t="566" b="-1"/>
          <a:stretch/>
        </p:blipFill>
        <p:spPr bwMode="auto">
          <a:xfrm>
            <a:off x="1938845" y="1440960"/>
            <a:ext cx="8314310" cy="4197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Zone de texte 1">
            <a:extLst>
              <a:ext uri="{FF2B5EF4-FFF2-40B4-BE49-F238E27FC236}">
                <a16:creationId xmlns:a16="http://schemas.microsoft.com/office/drawing/2014/main" id="{306BE72F-5463-1ED8-711C-D31BB64268D6}"/>
              </a:ext>
            </a:extLst>
          </p:cNvPr>
          <p:cNvSpPr txBox="1"/>
          <p:nvPr/>
        </p:nvSpPr>
        <p:spPr>
          <a:xfrm>
            <a:off x="2905474" y="5773210"/>
            <a:ext cx="6381052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Feuille de calcul avec calcul par IEC 60287 et calcul par régression de la norme</a:t>
            </a:r>
          </a:p>
        </p:txBody>
      </p:sp>
    </p:spTree>
    <p:extLst>
      <p:ext uri="{BB962C8B-B14F-4D97-AF65-F5344CB8AC3E}">
        <p14:creationId xmlns:p14="http://schemas.microsoft.com/office/powerpoint/2010/main" val="165520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IEC 60287 :-Calcul du courant admissible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 de texte 1">
                <a:extLst>
                  <a:ext uri="{FF2B5EF4-FFF2-40B4-BE49-F238E27FC236}">
                    <a16:creationId xmlns:a16="http://schemas.microsoft.com/office/drawing/2014/main" id="{950BAD02-872B-7A68-E822-A2A32A644AE5}"/>
                  </a:ext>
                </a:extLst>
              </p:cNvPr>
              <p:cNvSpPr txBox="1"/>
              <p:nvPr/>
            </p:nvSpPr>
            <p:spPr>
              <a:xfrm>
                <a:off x="2936748" y="2329412"/>
                <a:ext cx="6318504" cy="405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r>
                        <a:rPr lang="fr-FR" sz="1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fr-FR" sz="1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𝜟𝜽</m:t>
                      </m:r>
                      <m:r>
                        <a:rPr lang="fr-FR" sz="1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fr-FR" sz="1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</m:t>
                      </m:r>
                      <m:r>
                        <a:rPr lang="fr-FR" sz="1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⇔ </m:t>
                      </m:r>
                      <m:r>
                        <a:rPr lang="fr-FR" sz="1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𝒈</m:t>
                      </m:r>
                      <m:r>
                        <a:rPr lang="fr-FR" sz="1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fr-FR" sz="1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</m:t>
                      </m:r>
                      <m:r>
                        <a:rPr lang="fr-FR" sz="1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fr-FR" sz="1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𝜟𝜽</m:t>
                      </m:r>
                    </m:oMath>
                  </m:oMathPara>
                </a14:m>
                <a:endParaRPr lang="fr-FR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Zone de texte 1">
                <a:extLst>
                  <a:ext uri="{FF2B5EF4-FFF2-40B4-BE49-F238E27FC236}">
                    <a16:creationId xmlns:a16="http://schemas.microsoft.com/office/drawing/2014/main" id="{950BAD02-872B-7A68-E822-A2A32A644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748" y="2329412"/>
                <a:ext cx="6318504" cy="4052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 de texte 1">
            <a:extLst>
              <a:ext uri="{FF2B5EF4-FFF2-40B4-BE49-F238E27FC236}">
                <a16:creationId xmlns:a16="http://schemas.microsoft.com/office/drawing/2014/main" id="{4F38F7A3-6EC9-FC66-4BFF-42E44EF4B8B5}"/>
              </a:ext>
            </a:extLst>
          </p:cNvPr>
          <p:cNvSpPr txBox="1"/>
          <p:nvPr/>
        </p:nvSpPr>
        <p:spPr>
          <a:xfrm>
            <a:off x="2936748" y="1528568"/>
            <a:ext cx="6318504" cy="24622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fr-FR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Inversion du calcul de la norme pour sortir un échauffement avec un courant </a:t>
            </a:r>
            <a:endParaRPr lang="fr-FR" sz="16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EDEFD05-6B53-F02E-9C20-77E131B80FCB}"/>
                  </a:ext>
                </a:extLst>
              </p:cNvPr>
              <p:cNvSpPr txBox="1"/>
              <p:nvPr/>
            </p:nvSpPr>
            <p:spPr>
              <a:xfrm>
                <a:off x="2936748" y="2864224"/>
                <a:ext cx="6259068" cy="1530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fr-FR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′ 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fr-FR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fr-FR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fr-F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fr-FR" i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Sup>
                                        <m:sSubSupPr>
                                          <m:ctrlPr>
                                            <a:rPr lang="fr-F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  <m:sup>
                                          <m:r>
                                            <a:rPr lang="fr-FR" i="0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  <m:r>
                                        <a:rPr lang="fr-FR" i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fr-FR" i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ad>
                                        <m:radPr>
                                          <m:ctrlPr>
                                            <a:rPr lang="fr-F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>
                                          <m:r>
                                            <a:rPr lang="fr-FR" i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g>
                                        <m:e>
                                          <m:f>
                                            <m:fPr>
                                              <m:ctrlPr>
                                                <a:rPr lang="fr-FR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𝛥𝜃</m:t>
                                              </m:r>
                                            </m:num>
                                            <m:den>
                                              <m:r>
                                                <a:rPr lang="fr-FR" i="0">
                                                  <a:latin typeface="Cambria Math" panose="02040503050406030204" pitchFamily="18" charset="0"/>
                                                </a:rPr>
                                                <m:t>1+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fr-FR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𝐾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𝐴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fr-FR" i="0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fr-FR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fr-FR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d>
                                                        <m:dPr>
                                                          <m:ctrlPr>
                                                            <a:rPr lang="fr-FR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fr-FR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𝛥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fr-FR" i="1">
                                                                  <a:solidFill>
                                                                    <a:srgbClr val="836967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fr-FR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𝜃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fr-FR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𝑠</m:t>
                                                              </m:r>
                                                            </m:sub>
                                                          </m:sSub>
                                                        </m:e>
                                                      </m:d>
                                                    </m:e>
                                                    <m:sup>
                                                      <m:f>
                                                        <m:fPr>
                                                          <m:type m:val="lin"/>
                                                          <m:ctrlPr>
                                                            <a:rPr lang="fr-FR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fPr>
                                                        <m:num>
                                                          <m:r>
                                                            <a:rPr lang="fr-FR" i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1</m:t>
                                                          </m:r>
                                                        </m:num>
                                                        <m:den>
                                                          <m:r>
                                                            <a:rPr lang="fr-FR" i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4</m:t>
                                                          </m:r>
                                                        </m:den>
                                                      </m:f>
                                                    </m:sup>
                                                  </m:sSup>
                                                </m:e>
                                                <m:sub>
                                                  <m:r>
                                                    <a:rPr lang="fr-FR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EDEFD05-6B53-F02E-9C20-77E131B80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748" y="2864224"/>
                <a:ext cx="6259068" cy="15306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D99A57E-8CEF-7493-E72A-16C84F04872B}"/>
                  </a:ext>
                </a:extLst>
              </p:cNvPr>
              <p:cNvSpPr txBox="1"/>
              <p:nvPr/>
            </p:nvSpPr>
            <p:spPr>
              <a:xfrm>
                <a:off x="2936748" y="4803572"/>
                <a:ext cx="6259068" cy="7382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𝛥𝜃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fr-FR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𝛥𝜃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i="0">
                                          <a:latin typeface="Cambria Math" panose="02040503050406030204" pitchFamily="18" charset="0"/>
                                        </a:rPr>
                                        <m:t>1+2</m:t>
                                      </m:r>
                                      <m:sSub>
                                        <m:sSubPr>
                                          <m:ctrlPr>
                                            <a:rPr lang="fr-F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FR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fr-F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fr-FR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D99A57E-8CEF-7493-E72A-16C84F048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748" y="4803572"/>
                <a:ext cx="6259068" cy="7382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6AFD78EA-D4A4-24FA-BA4D-7E6D6B74B915}"/>
              </a:ext>
            </a:extLst>
          </p:cNvPr>
          <p:cNvSpPr txBox="1"/>
          <p:nvPr/>
        </p:nvSpPr>
        <p:spPr>
          <a:xfrm>
            <a:off x="1638446" y="5671424"/>
            <a:ext cx="8593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D’après la théorie de Galois les polynômes de degré 5 ne sont pas solvable par radicaux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181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IEC 60287 :-Calcul du courant admissible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AFD78EA-D4A4-24FA-BA4D-7E6D6B74B915}"/>
              </a:ext>
            </a:extLst>
          </p:cNvPr>
          <p:cNvSpPr txBox="1"/>
          <p:nvPr/>
        </p:nvSpPr>
        <p:spPr>
          <a:xfrm>
            <a:off x="806958" y="1461254"/>
            <a:ext cx="8593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 réalise des nuages de point pour chaque taille de fils de chaque norme et l’on fait une régression puissances soit: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5511EAC2-BCCC-BC47-15FB-8F8FF4C16D0B}"/>
                  </a:ext>
                </a:extLst>
              </p:cNvPr>
              <p:cNvSpPr txBox="1"/>
              <p:nvPr/>
            </p:nvSpPr>
            <p:spPr>
              <a:xfrm>
                <a:off x="1816123" y="1823293"/>
                <a:ext cx="6259068" cy="379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fr-FR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fr-FR" b="1" i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fr-FR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5511EAC2-BCCC-BC47-15FB-8F8FF4C16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123" y="1823293"/>
                <a:ext cx="6259068" cy="379784"/>
              </a:xfrm>
              <a:prstGeom prst="rect">
                <a:avLst/>
              </a:prstGeom>
              <a:blipFill>
                <a:blip r:embed="rId3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956C1704-27ED-D158-A599-A3B30EE080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88" y="2331719"/>
            <a:ext cx="4722582" cy="3468003"/>
          </a:xfrm>
          <a:prstGeom prst="rect">
            <a:avLst/>
          </a:prstGeom>
          <a:noFill/>
        </p:spPr>
      </p:pic>
      <p:pic>
        <p:nvPicPr>
          <p:cNvPr id="12" name="Image 11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D52E9658-B3B9-4C1C-71CD-653A13359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56" y="2614569"/>
            <a:ext cx="5209681" cy="2436749"/>
          </a:xfrm>
          <a:prstGeom prst="rect">
            <a:avLst/>
          </a:prstGeom>
        </p:spPr>
      </p:pic>
      <p:sp>
        <p:nvSpPr>
          <p:cNvPr id="14" name="Zone de texte 1">
            <a:extLst>
              <a:ext uri="{FF2B5EF4-FFF2-40B4-BE49-F238E27FC236}">
                <a16:creationId xmlns:a16="http://schemas.microsoft.com/office/drawing/2014/main" id="{5445E1A2-12E9-7318-6275-D1D90819FD6E}"/>
              </a:ext>
            </a:extLst>
          </p:cNvPr>
          <p:cNvSpPr txBox="1"/>
          <p:nvPr/>
        </p:nvSpPr>
        <p:spPr>
          <a:xfrm>
            <a:off x="2554298" y="5916134"/>
            <a:ext cx="1937068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Régressions puissance</a:t>
            </a:r>
            <a:endParaRPr lang="fr-FR" sz="14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Zone de texte 1">
            <a:extLst>
              <a:ext uri="{FF2B5EF4-FFF2-40B4-BE49-F238E27FC236}">
                <a16:creationId xmlns:a16="http://schemas.microsoft.com/office/drawing/2014/main" id="{D767379D-BA48-703D-1BA7-199D9827A98D}"/>
              </a:ext>
            </a:extLst>
          </p:cNvPr>
          <p:cNvSpPr txBox="1"/>
          <p:nvPr/>
        </p:nvSpPr>
        <p:spPr>
          <a:xfrm>
            <a:off x="6262052" y="5392877"/>
            <a:ext cx="5076508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Tableau de calculs MIL W-81044 avec calcul échauffement pour 2 A</a:t>
            </a:r>
          </a:p>
        </p:txBody>
      </p:sp>
    </p:spTree>
    <p:extLst>
      <p:ext uri="{BB962C8B-B14F-4D97-AF65-F5344CB8AC3E}">
        <p14:creationId xmlns:p14="http://schemas.microsoft.com/office/powerpoint/2010/main" val="206312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z="2400" dirty="0"/>
              <a:t>5.2 Création de la règle avec la MIL STD 339</a:t>
            </a:r>
          </a:p>
        </p:txBody>
      </p:sp>
    </p:spTree>
    <p:extLst>
      <p:ext uri="{BB962C8B-B14F-4D97-AF65-F5344CB8AC3E}">
        <p14:creationId xmlns:p14="http://schemas.microsoft.com/office/powerpoint/2010/main" val="344880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Norme MIL-STD-339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" name="Image 1" descr="Une image contenant texte, nombre, Police, ligne&#10;&#10;Description générée automatiquement">
            <a:extLst>
              <a:ext uri="{FF2B5EF4-FFF2-40B4-BE49-F238E27FC236}">
                <a16:creationId xmlns:a16="http://schemas.microsoft.com/office/drawing/2014/main" id="{F07135D2-576B-BE3C-5EB6-1728ECE88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4" y="2275268"/>
            <a:ext cx="4680000" cy="2165138"/>
          </a:xfrm>
          <a:prstGeom prst="rect">
            <a:avLst/>
          </a:prstGeom>
        </p:spPr>
      </p:pic>
      <p:pic>
        <p:nvPicPr>
          <p:cNvPr id="3" name="Image 2" descr="Une image contenant texte, nombre, ligne, Police&#10;&#10;Description générée automatiquement">
            <a:extLst>
              <a:ext uri="{FF2B5EF4-FFF2-40B4-BE49-F238E27FC236}">
                <a16:creationId xmlns:a16="http://schemas.microsoft.com/office/drawing/2014/main" id="{6342B4B2-6858-C814-F90D-D5CA5E0E4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049" y="2515119"/>
            <a:ext cx="4680000" cy="1885959"/>
          </a:xfrm>
          <a:prstGeom prst="rect">
            <a:avLst/>
          </a:prstGeom>
        </p:spPr>
      </p:pic>
      <p:sp>
        <p:nvSpPr>
          <p:cNvPr id="10" name="Zone de texte 1">
            <a:extLst>
              <a:ext uri="{FF2B5EF4-FFF2-40B4-BE49-F238E27FC236}">
                <a16:creationId xmlns:a16="http://schemas.microsoft.com/office/drawing/2014/main" id="{83B11DF0-02FD-E8BD-05CC-FED044135B31}"/>
              </a:ext>
            </a:extLst>
          </p:cNvPr>
          <p:cNvSpPr txBox="1"/>
          <p:nvPr/>
        </p:nvSpPr>
        <p:spPr>
          <a:xfrm>
            <a:off x="1327340" y="4920436"/>
            <a:ext cx="9115108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Capacité de transport de courant des conducteurs en cuivre ; conducteur unique en plein air - température ambiante 30 °C</a:t>
            </a:r>
          </a:p>
        </p:txBody>
      </p:sp>
    </p:spTree>
    <p:extLst>
      <p:ext uri="{BB962C8B-B14F-4D97-AF65-F5344CB8AC3E}">
        <p14:creationId xmlns:p14="http://schemas.microsoft.com/office/powerpoint/2010/main" val="191884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Norme MIL-STD-339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Zone de texte 1">
            <a:extLst>
              <a:ext uri="{FF2B5EF4-FFF2-40B4-BE49-F238E27FC236}">
                <a16:creationId xmlns:a16="http://schemas.microsoft.com/office/drawing/2014/main" id="{83B11DF0-02FD-E8BD-05CC-FED044135B31}"/>
              </a:ext>
            </a:extLst>
          </p:cNvPr>
          <p:cNvSpPr txBox="1"/>
          <p:nvPr/>
        </p:nvSpPr>
        <p:spPr>
          <a:xfrm>
            <a:off x="1318196" y="5203900"/>
            <a:ext cx="9115108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Facteur de correction pour des températures ambiantes supérieures à 30 °C</a:t>
            </a:r>
          </a:p>
        </p:txBody>
      </p:sp>
      <p:pic>
        <p:nvPicPr>
          <p:cNvPr id="4" name="Image 3" descr="Une image contenant texte, nombre, Police, ligne&#10;&#10;Description générée automatiquement">
            <a:extLst>
              <a:ext uri="{FF2B5EF4-FFF2-40B4-BE49-F238E27FC236}">
                <a16:creationId xmlns:a16="http://schemas.microsoft.com/office/drawing/2014/main" id="{0694BAAC-4010-C598-7436-4A18079CB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959" y="1816740"/>
            <a:ext cx="5165090" cy="30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Norme MIL-STD-339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Zone de texte 1">
            <a:extLst>
              <a:ext uri="{FF2B5EF4-FFF2-40B4-BE49-F238E27FC236}">
                <a16:creationId xmlns:a16="http://schemas.microsoft.com/office/drawing/2014/main" id="{83B11DF0-02FD-E8BD-05CC-FED044135B31}"/>
              </a:ext>
            </a:extLst>
          </p:cNvPr>
          <p:cNvSpPr txBox="1"/>
          <p:nvPr/>
        </p:nvSpPr>
        <p:spPr>
          <a:xfrm>
            <a:off x="1538446" y="6137721"/>
            <a:ext cx="9115108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Facteur de correction pour des températures ambiantes supérieures à 30 °C</a:t>
            </a:r>
          </a:p>
        </p:txBody>
      </p:sp>
      <p:pic>
        <p:nvPicPr>
          <p:cNvPr id="2" name="Image 1" descr="Une image contenant texte, Tracé, ligne, capture d’écran&#10;&#10;Description générée automatiquement">
            <a:extLst>
              <a:ext uri="{FF2B5EF4-FFF2-40B4-BE49-F238E27FC236}">
                <a16:creationId xmlns:a16="http://schemas.microsoft.com/office/drawing/2014/main" id="{FC2927B8-37DC-F422-D3CA-6B77D14FD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430" y="3678990"/>
            <a:ext cx="3212592" cy="2230967"/>
          </a:xfrm>
          <a:prstGeom prst="rect">
            <a:avLst/>
          </a:prstGeom>
          <a:noFill/>
        </p:spPr>
      </p:pic>
      <p:pic>
        <p:nvPicPr>
          <p:cNvPr id="3" name="Image 2" descr="Une image contenant texte, ligne, Tracé, diagramme&#10;&#10;Description générée automatiquement">
            <a:extLst>
              <a:ext uri="{FF2B5EF4-FFF2-40B4-BE49-F238E27FC236}">
                <a16:creationId xmlns:a16="http://schemas.microsoft.com/office/drawing/2014/main" id="{E1A4E564-60C7-27C8-1EEF-8932EAE9A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224" y="1143269"/>
            <a:ext cx="3205516" cy="2232000"/>
          </a:xfrm>
          <a:prstGeom prst="rect">
            <a:avLst/>
          </a:prstGeom>
          <a:noFill/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1FDF594-ECA2-C0FC-BD32-396AEC65FD32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94000" y="1143269"/>
            <a:ext cx="3204000" cy="2232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19EDFFF-D2C3-6373-5FF7-354F1DA53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29" y="1143269"/>
            <a:ext cx="3204000" cy="22354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78E4E36-351C-957F-3908-55AA82E3CB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1282" y="3670757"/>
            <a:ext cx="3212766" cy="22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5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Norme MIL-STD-339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Zone de texte 1">
            <a:extLst>
              <a:ext uri="{FF2B5EF4-FFF2-40B4-BE49-F238E27FC236}">
                <a16:creationId xmlns:a16="http://schemas.microsoft.com/office/drawing/2014/main" id="{83B11DF0-02FD-E8BD-05CC-FED044135B31}"/>
              </a:ext>
            </a:extLst>
          </p:cNvPr>
          <p:cNvSpPr txBox="1"/>
          <p:nvPr/>
        </p:nvSpPr>
        <p:spPr>
          <a:xfrm>
            <a:off x="1193068" y="5819916"/>
            <a:ext cx="9115108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Régression AWG 20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A379FFF-3D83-665C-F43E-9B0927279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542" y="1551747"/>
            <a:ext cx="5351014" cy="3754505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70" y="1614487"/>
            <a:ext cx="45529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Norme MIL-STD-339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Zone de texte 1">
            <a:extLst>
              <a:ext uri="{FF2B5EF4-FFF2-40B4-BE49-F238E27FC236}">
                <a16:creationId xmlns:a16="http://schemas.microsoft.com/office/drawing/2014/main" id="{83B11DF0-02FD-E8BD-05CC-FED044135B31}"/>
              </a:ext>
            </a:extLst>
          </p:cNvPr>
          <p:cNvSpPr txBox="1"/>
          <p:nvPr/>
        </p:nvSpPr>
        <p:spPr>
          <a:xfrm>
            <a:off x="1193068" y="5819916"/>
            <a:ext cx="9115108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tude régression AWG 20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617041-C190-A446-DEBF-33A14D8009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4" y="1589571"/>
            <a:ext cx="5391451" cy="3784029"/>
          </a:xfrm>
          <a:prstGeom prst="rect">
            <a:avLst/>
          </a:prstGeom>
          <a:noFill/>
        </p:spPr>
      </p:pic>
      <p:pic>
        <p:nvPicPr>
          <p:cNvPr id="4" name="Image 3" descr="Une image contenant texte, capture d’écran, nombre, affichage&#10;&#10;Description générée automatiquement">
            <a:extLst>
              <a:ext uri="{FF2B5EF4-FFF2-40B4-BE49-F238E27FC236}">
                <a16:creationId xmlns:a16="http://schemas.microsoft.com/office/drawing/2014/main" id="{E5DE5481-68F7-602C-5B71-A9FA345A75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5" t="1277" r="823" b="1935"/>
          <a:stretch/>
        </p:blipFill>
        <p:spPr bwMode="auto">
          <a:xfrm>
            <a:off x="6380863" y="2391411"/>
            <a:ext cx="4784442" cy="2703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593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Norme MIL-STD-339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Zone de texte 1">
            <a:extLst>
              <a:ext uri="{FF2B5EF4-FFF2-40B4-BE49-F238E27FC236}">
                <a16:creationId xmlns:a16="http://schemas.microsoft.com/office/drawing/2014/main" id="{83B11DF0-02FD-E8BD-05CC-FED044135B31}"/>
              </a:ext>
            </a:extLst>
          </p:cNvPr>
          <p:cNvSpPr txBox="1"/>
          <p:nvPr/>
        </p:nvSpPr>
        <p:spPr>
          <a:xfrm>
            <a:off x="1229563" y="5104739"/>
            <a:ext cx="9115108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Facteur de correction pour regroupement de câble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56A4CA9-4727-AC55-A026-0C541D660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311" y="1540272"/>
            <a:ext cx="2086158" cy="3220244"/>
          </a:xfrm>
          <a:prstGeom prst="rect">
            <a:avLst/>
          </a:prstGeom>
        </p:spPr>
      </p:pic>
      <p:pic>
        <p:nvPicPr>
          <p:cNvPr id="4" name="Image 3" descr="Une image contenant texte, ligne, capture d’écran, Police">
            <a:extLst>
              <a:ext uri="{FF2B5EF4-FFF2-40B4-BE49-F238E27FC236}">
                <a16:creationId xmlns:a16="http://schemas.microsoft.com/office/drawing/2014/main" id="{EBE17697-C1EF-F8DF-FBC5-C9D63DD1B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69" y="2564631"/>
            <a:ext cx="5473701" cy="18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7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E5E5E5"/>
                </a:solidFill>
              </a:rPr>
              <a:t>Présentation d’</a:t>
            </a:r>
            <a:r>
              <a:rPr lang="fr-FR" dirty="0" err="1">
                <a:solidFill>
                  <a:srgbClr val="E5E5E5"/>
                </a:solidFill>
              </a:rPr>
              <a:t>Exxelia</a:t>
            </a:r>
            <a:br>
              <a:rPr lang="fr-FR" dirty="0">
                <a:solidFill>
                  <a:srgbClr val="E5E5E5"/>
                </a:solidFill>
              </a:rPr>
            </a:br>
            <a:endParaRPr lang="fr-FR" dirty="0">
              <a:solidFill>
                <a:srgbClr val="E5E5E5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mage 9" descr="Une image contenant carte, texte, atlas, Monde&#10;&#10;Description générée automatiquement">
            <a:extLst>
              <a:ext uri="{FF2B5EF4-FFF2-40B4-BE49-F238E27FC236}">
                <a16:creationId xmlns:a16="http://schemas.microsoft.com/office/drawing/2014/main" id="{D9D6E1DA-ACD2-305B-6A78-15B6DE17B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03" y="1336764"/>
            <a:ext cx="6795957" cy="3932846"/>
          </a:xfrm>
          <a:prstGeom prst="rect">
            <a:avLst/>
          </a:prstGeom>
        </p:spPr>
      </p:pic>
      <p:pic>
        <p:nvPicPr>
          <p:cNvPr id="15" name="Graphique 14" descr="Groupe d’hommes avec un remplissage uni">
            <a:extLst>
              <a:ext uri="{FF2B5EF4-FFF2-40B4-BE49-F238E27FC236}">
                <a16:creationId xmlns:a16="http://schemas.microsoft.com/office/drawing/2014/main" id="{632A8689-F224-8D0A-C268-E99A5B8CB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41678" y="1501924"/>
            <a:ext cx="914400" cy="914400"/>
          </a:xfrm>
          <a:prstGeom prst="rect">
            <a:avLst/>
          </a:prstGeom>
        </p:spPr>
      </p:pic>
      <p:sp>
        <p:nvSpPr>
          <p:cNvPr id="16" name="Zone de texte 1">
            <a:extLst>
              <a:ext uri="{FF2B5EF4-FFF2-40B4-BE49-F238E27FC236}">
                <a16:creationId xmlns:a16="http://schemas.microsoft.com/office/drawing/2014/main" id="{467A9D94-939A-B3F2-6401-4F3F7D2DF761}"/>
              </a:ext>
            </a:extLst>
          </p:cNvPr>
          <p:cNvSpPr txBox="1"/>
          <p:nvPr/>
        </p:nvSpPr>
        <p:spPr>
          <a:xfrm>
            <a:off x="8828945" y="2425043"/>
            <a:ext cx="2199196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2 000 collaborateurs</a:t>
            </a:r>
          </a:p>
        </p:txBody>
      </p:sp>
      <p:pic>
        <p:nvPicPr>
          <p:cNvPr id="18" name="Graphique 17" descr="Euro avec un remplissage uni">
            <a:extLst>
              <a:ext uri="{FF2B5EF4-FFF2-40B4-BE49-F238E27FC236}">
                <a16:creationId xmlns:a16="http://schemas.microsoft.com/office/drawing/2014/main" id="{73669916-30A6-4063-4689-2F091E708A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07495" y="2706880"/>
            <a:ext cx="914400" cy="914400"/>
          </a:xfrm>
          <a:prstGeom prst="rect">
            <a:avLst/>
          </a:prstGeom>
        </p:spPr>
      </p:pic>
      <p:sp>
        <p:nvSpPr>
          <p:cNvPr id="19" name="Zone de texte 1">
            <a:extLst>
              <a:ext uri="{FF2B5EF4-FFF2-40B4-BE49-F238E27FC236}">
                <a16:creationId xmlns:a16="http://schemas.microsoft.com/office/drawing/2014/main" id="{5A9B1FA5-942D-F969-6E82-65A9BC2329F1}"/>
              </a:ext>
            </a:extLst>
          </p:cNvPr>
          <p:cNvSpPr txBox="1"/>
          <p:nvPr/>
        </p:nvSpPr>
        <p:spPr>
          <a:xfrm>
            <a:off x="8836066" y="3765308"/>
            <a:ext cx="2199196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250 millions  €</a:t>
            </a:r>
          </a:p>
        </p:txBody>
      </p:sp>
      <p:pic>
        <p:nvPicPr>
          <p:cNvPr id="28" name="Image 27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E5C5D867-A291-4D2D-C1D7-5172AB92125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078" y="4186170"/>
            <a:ext cx="1256648" cy="1256648"/>
          </a:xfrm>
          <a:prstGeom prst="rect">
            <a:avLst/>
          </a:prstGeom>
        </p:spPr>
      </p:pic>
      <p:sp>
        <p:nvSpPr>
          <p:cNvPr id="31" name="Zone de texte 1">
            <a:extLst>
              <a:ext uri="{FF2B5EF4-FFF2-40B4-BE49-F238E27FC236}">
                <a16:creationId xmlns:a16="http://schemas.microsoft.com/office/drawing/2014/main" id="{94A1E9C8-6B65-EC28-FC53-13D504C82C65}"/>
              </a:ext>
            </a:extLst>
          </p:cNvPr>
          <p:cNvSpPr txBox="1"/>
          <p:nvPr/>
        </p:nvSpPr>
        <p:spPr>
          <a:xfrm>
            <a:off x="9898878" y="5497490"/>
            <a:ext cx="2199196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Défense</a:t>
            </a:r>
          </a:p>
        </p:txBody>
      </p:sp>
      <p:sp>
        <p:nvSpPr>
          <p:cNvPr id="13" name="Zone de texte 1">
            <a:extLst>
              <a:ext uri="{FF2B5EF4-FFF2-40B4-BE49-F238E27FC236}">
                <a16:creationId xmlns:a16="http://schemas.microsoft.com/office/drawing/2014/main" id="{94A1E9C8-6B65-EC28-FC53-13D504C82C65}"/>
              </a:ext>
            </a:extLst>
          </p:cNvPr>
          <p:cNvSpPr txBox="1"/>
          <p:nvPr/>
        </p:nvSpPr>
        <p:spPr>
          <a:xfrm>
            <a:off x="8122699" y="5497490"/>
            <a:ext cx="2199196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patiale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9"/>
          <a:srcRect l="28282" t="17103" r="26878" b="17103"/>
          <a:stretch/>
        </p:blipFill>
        <p:spPr>
          <a:xfrm>
            <a:off x="8613454" y="4208632"/>
            <a:ext cx="1251241" cy="122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Norme MIL-STD-339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Zone de texte 1">
            <a:extLst>
              <a:ext uri="{FF2B5EF4-FFF2-40B4-BE49-F238E27FC236}">
                <a16:creationId xmlns:a16="http://schemas.microsoft.com/office/drawing/2014/main" id="{83B11DF0-02FD-E8BD-05CC-FED044135B31}"/>
              </a:ext>
            </a:extLst>
          </p:cNvPr>
          <p:cNvSpPr txBox="1"/>
          <p:nvPr/>
        </p:nvSpPr>
        <p:spPr>
          <a:xfrm>
            <a:off x="1039063" y="5742914"/>
            <a:ext cx="9115108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Feuille de calcul avec IEC 60287 et MIL STD 339</a:t>
            </a:r>
          </a:p>
        </p:txBody>
      </p:sp>
      <p:pic>
        <p:nvPicPr>
          <p:cNvPr id="9" name="Image 8" descr="Une image contenant texte, capture d’écran, diagramme, ligne">
            <a:extLst>
              <a:ext uri="{FF2B5EF4-FFF2-40B4-BE49-F238E27FC236}">
                <a16:creationId xmlns:a16="http://schemas.microsoft.com/office/drawing/2014/main" id="{FEDB3A63-6D65-B3E3-37D4-C40CC354A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002" y="1114425"/>
            <a:ext cx="9669446" cy="422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Validation de la feuille de calcul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Zone de texte 1">
            <a:extLst>
              <a:ext uri="{FF2B5EF4-FFF2-40B4-BE49-F238E27FC236}">
                <a16:creationId xmlns:a16="http://schemas.microsoft.com/office/drawing/2014/main" id="{83B11DF0-02FD-E8BD-05CC-FED044135B31}"/>
              </a:ext>
            </a:extLst>
          </p:cNvPr>
          <p:cNvSpPr txBox="1"/>
          <p:nvPr/>
        </p:nvSpPr>
        <p:spPr>
          <a:xfrm>
            <a:off x="4270495" y="5362938"/>
            <a:ext cx="9115108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Feuille de calcul avec IEC 60287 et MIL STD 339</a:t>
            </a:r>
          </a:p>
        </p:txBody>
      </p:sp>
      <p:pic>
        <p:nvPicPr>
          <p:cNvPr id="2" name="Image 1" descr="Une image contenant texte, diagramme, logiciel, ligne&#10;&#10;Description générée automatiquement">
            <a:extLst>
              <a:ext uri="{FF2B5EF4-FFF2-40B4-BE49-F238E27FC236}">
                <a16:creationId xmlns:a16="http://schemas.microsoft.com/office/drawing/2014/main" id="{7FECB4EF-B270-4157-A2C3-FC7B89DE4C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544" b="1201"/>
          <a:stretch/>
        </p:blipFill>
        <p:spPr bwMode="auto">
          <a:xfrm>
            <a:off x="128512" y="1012321"/>
            <a:ext cx="5274343" cy="29053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6F2A5FAF-F506-9070-9A3D-92DBEDC0BB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601" r="41792" b="23732"/>
          <a:stretch/>
        </p:blipFill>
        <p:spPr>
          <a:xfrm>
            <a:off x="5933095" y="1024302"/>
            <a:ext cx="6018586" cy="2820201"/>
          </a:xfrm>
          <a:prstGeom prst="rect">
            <a:avLst/>
          </a:prstGeom>
        </p:spPr>
      </p:pic>
      <p:pic>
        <p:nvPicPr>
          <p:cNvPr id="12" name="Image 11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6F2A5FAF-F506-9070-9A3D-92DBEDC0BB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165" t="10234" r="1103" b="47368"/>
          <a:stretch/>
        </p:blipFill>
        <p:spPr>
          <a:xfrm>
            <a:off x="3113393" y="3872138"/>
            <a:ext cx="3694544" cy="245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9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Validation de la feuille de calcul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Zone de texte 1">
            <a:extLst>
              <a:ext uri="{FF2B5EF4-FFF2-40B4-BE49-F238E27FC236}">
                <a16:creationId xmlns:a16="http://schemas.microsoft.com/office/drawing/2014/main" id="{83B11DF0-02FD-E8BD-05CC-FED044135B31}"/>
              </a:ext>
            </a:extLst>
          </p:cNvPr>
          <p:cNvSpPr txBox="1"/>
          <p:nvPr/>
        </p:nvSpPr>
        <p:spPr>
          <a:xfrm>
            <a:off x="4401388" y="5504789"/>
            <a:ext cx="9115108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Installation expérimentale</a:t>
            </a:r>
            <a:endParaRPr lang="fr-FR" sz="14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8CF8CE1-5233-79C5-BBEF-4D35B67DB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61" y="1943100"/>
            <a:ext cx="5583089" cy="3061692"/>
          </a:xfrm>
          <a:prstGeom prst="rect">
            <a:avLst/>
          </a:prstGeom>
        </p:spPr>
      </p:pic>
      <p:pic>
        <p:nvPicPr>
          <p:cNvPr id="16" name="Image 15" descr="Une image contenant machine, intérieur, ingénierie, outil&#10;&#10;Description générée automatiquement">
            <a:extLst>
              <a:ext uri="{FF2B5EF4-FFF2-40B4-BE49-F238E27FC236}">
                <a16:creationId xmlns:a16="http://schemas.microsoft.com/office/drawing/2014/main" id="{9A90E049-A205-90E9-6836-5195511EF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1612106"/>
            <a:ext cx="4886325" cy="366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8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6</a:t>
            </a:r>
            <a:r>
              <a:rPr lang="fr-FR" sz="2400" dirty="0"/>
              <a:t>. Conclusion</a:t>
            </a:r>
          </a:p>
        </p:txBody>
      </p:sp>
    </p:spTree>
    <p:extLst>
      <p:ext uri="{BB962C8B-B14F-4D97-AF65-F5344CB8AC3E}">
        <p14:creationId xmlns:p14="http://schemas.microsoft.com/office/powerpoint/2010/main" val="17970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Graphique 8" descr="Cycle avec des personnes avec un remplissage uni">
            <a:extLst>
              <a:ext uri="{FF2B5EF4-FFF2-40B4-BE49-F238E27FC236}">
                <a16:creationId xmlns:a16="http://schemas.microsoft.com/office/drawing/2014/main" id="{A02C3F85-24EC-8CAB-8D32-19D9AE619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3178" y="1884499"/>
            <a:ext cx="1185512" cy="1185512"/>
          </a:xfrm>
          <a:prstGeom prst="rect">
            <a:avLst/>
          </a:prstGeom>
        </p:spPr>
      </p:pic>
      <p:pic>
        <p:nvPicPr>
          <p:cNvPr id="13" name="Graphique 12" descr="Tableau décisionnel avec un remplissage uni">
            <a:extLst>
              <a:ext uri="{FF2B5EF4-FFF2-40B4-BE49-F238E27FC236}">
                <a16:creationId xmlns:a16="http://schemas.microsoft.com/office/drawing/2014/main" id="{63A409C5-17D5-BA36-85F2-5FE34819AA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8800" y="1997725"/>
            <a:ext cx="914400" cy="914400"/>
          </a:xfrm>
          <a:prstGeom prst="rect">
            <a:avLst/>
          </a:prstGeom>
        </p:spPr>
      </p:pic>
      <p:pic>
        <p:nvPicPr>
          <p:cNvPr id="16" name="Graphique 15" descr="Bouclier coche avec un remplissage uni">
            <a:extLst>
              <a:ext uri="{FF2B5EF4-FFF2-40B4-BE49-F238E27FC236}">
                <a16:creationId xmlns:a16="http://schemas.microsoft.com/office/drawing/2014/main" id="{D52C3CD7-AA83-E7AC-EE22-AE1336A3FD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8800" y="4724776"/>
            <a:ext cx="914400" cy="914400"/>
          </a:xfrm>
          <a:prstGeom prst="rect">
            <a:avLst/>
          </a:prstGeom>
        </p:spPr>
      </p:pic>
      <p:sp>
        <p:nvSpPr>
          <p:cNvPr id="17" name="Zone de texte 1">
            <a:extLst>
              <a:ext uri="{FF2B5EF4-FFF2-40B4-BE49-F238E27FC236}">
                <a16:creationId xmlns:a16="http://schemas.microsoft.com/office/drawing/2014/main" id="{6C80EC7D-E542-A970-1A20-A5463C0107D3}"/>
              </a:ext>
            </a:extLst>
          </p:cNvPr>
          <p:cNvSpPr txBox="1"/>
          <p:nvPr/>
        </p:nvSpPr>
        <p:spPr>
          <a:xfrm>
            <a:off x="1763178" y="3341410"/>
            <a:ext cx="1165122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armonisation</a:t>
            </a:r>
          </a:p>
        </p:txBody>
      </p:sp>
      <p:sp>
        <p:nvSpPr>
          <p:cNvPr id="18" name="Zone de texte 1">
            <a:extLst>
              <a:ext uri="{FF2B5EF4-FFF2-40B4-BE49-F238E27FC236}">
                <a16:creationId xmlns:a16="http://schemas.microsoft.com/office/drawing/2014/main" id="{EB1F54B9-4AF9-9C59-8565-DCEB6C3872A7}"/>
              </a:ext>
            </a:extLst>
          </p:cNvPr>
          <p:cNvSpPr txBox="1"/>
          <p:nvPr/>
        </p:nvSpPr>
        <p:spPr>
          <a:xfrm>
            <a:off x="5513439" y="3345625"/>
            <a:ext cx="1165122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Procédé simple</a:t>
            </a:r>
          </a:p>
        </p:txBody>
      </p:sp>
      <p:sp>
        <p:nvSpPr>
          <p:cNvPr id="19" name="Zone de texte 1">
            <a:extLst>
              <a:ext uri="{FF2B5EF4-FFF2-40B4-BE49-F238E27FC236}">
                <a16:creationId xmlns:a16="http://schemas.microsoft.com/office/drawing/2014/main" id="{32FEE8A7-53A0-DFC0-FC91-45905F2BE360}"/>
              </a:ext>
            </a:extLst>
          </p:cNvPr>
          <p:cNvSpPr txBox="1"/>
          <p:nvPr/>
        </p:nvSpPr>
        <p:spPr>
          <a:xfrm>
            <a:off x="3029813" y="5875243"/>
            <a:ext cx="1165122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Temps</a:t>
            </a:r>
          </a:p>
        </p:txBody>
      </p:sp>
      <p:sp>
        <p:nvSpPr>
          <p:cNvPr id="20" name="Zone de texte 1">
            <a:extLst>
              <a:ext uri="{FF2B5EF4-FFF2-40B4-BE49-F238E27FC236}">
                <a16:creationId xmlns:a16="http://schemas.microsoft.com/office/drawing/2014/main" id="{D1450EEF-FA2B-6E89-B837-A093D1EE397F}"/>
              </a:ext>
            </a:extLst>
          </p:cNvPr>
          <p:cNvSpPr txBox="1"/>
          <p:nvPr/>
        </p:nvSpPr>
        <p:spPr>
          <a:xfrm>
            <a:off x="9600735" y="3341410"/>
            <a:ext cx="1165122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Cohérence</a:t>
            </a:r>
          </a:p>
        </p:txBody>
      </p:sp>
      <p:pic>
        <p:nvPicPr>
          <p:cNvPr id="24" name="Graphique 23" descr="Sablier 60% avec un remplissage uni">
            <a:extLst>
              <a:ext uri="{FF2B5EF4-FFF2-40B4-BE49-F238E27FC236}">
                <a16:creationId xmlns:a16="http://schemas.microsoft.com/office/drawing/2014/main" id="{2D2216CF-CE53-474D-E081-DAC64CA162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55174" y="4724776"/>
            <a:ext cx="914400" cy="914400"/>
          </a:xfrm>
          <a:prstGeom prst="rect">
            <a:avLst/>
          </a:prstGeom>
        </p:spPr>
      </p:pic>
      <p:pic>
        <p:nvPicPr>
          <p:cNvPr id="26" name="Graphique 25" descr="Cercles avec lignes avec un remplissage uni">
            <a:extLst>
              <a:ext uri="{FF2B5EF4-FFF2-40B4-BE49-F238E27FC236}">
                <a16:creationId xmlns:a16="http://schemas.microsoft.com/office/drawing/2014/main" id="{7A607C4D-39BF-8FAD-151D-6A8BA63A3E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26096" y="2126397"/>
            <a:ext cx="914400" cy="914400"/>
          </a:xfrm>
          <a:prstGeom prst="rect">
            <a:avLst/>
          </a:prstGeom>
        </p:spPr>
      </p:pic>
      <p:sp>
        <p:nvSpPr>
          <p:cNvPr id="27" name="Zone de texte 1">
            <a:extLst>
              <a:ext uri="{FF2B5EF4-FFF2-40B4-BE49-F238E27FC236}">
                <a16:creationId xmlns:a16="http://schemas.microsoft.com/office/drawing/2014/main" id="{ECC24612-1171-6ABC-D638-A19939E99065}"/>
              </a:ext>
            </a:extLst>
          </p:cNvPr>
          <p:cNvSpPr txBox="1"/>
          <p:nvPr/>
        </p:nvSpPr>
        <p:spPr>
          <a:xfrm>
            <a:off x="5513439" y="5875243"/>
            <a:ext cx="1165122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Robustesse</a:t>
            </a:r>
          </a:p>
        </p:txBody>
      </p:sp>
      <p:pic>
        <p:nvPicPr>
          <p:cNvPr id="31" name="Graphique 30" descr="Mille avec un remplissage uni">
            <a:extLst>
              <a:ext uri="{FF2B5EF4-FFF2-40B4-BE49-F238E27FC236}">
                <a16:creationId xmlns:a16="http://schemas.microsoft.com/office/drawing/2014/main" id="{F620EE6A-2BA8-EDF1-6DE4-81DDC7E20B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69857" y="4724776"/>
            <a:ext cx="914400" cy="914400"/>
          </a:xfrm>
          <a:prstGeom prst="rect">
            <a:avLst/>
          </a:prstGeom>
        </p:spPr>
      </p:pic>
      <p:sp>
        <p:nvSpPr>
          <p:cNvPr id="32" name="Zone de texte 1">
            <a:extLst>
              <a:ext uri="{FF2B5EF4-FFF2-40B4-BE49-F238E27FC236}">
                <a16:creationId xmlns:a16="http://schemas.microsoft.com/office/drawing/2014/main" id="{D51C9F73-EE3A-A551-66B1-316FB01F2BD6}"/>
              </a:ext>
            </a:extLst>
          </p:cNvPr>
          <p:cNvSpPr txBox="1"/>
          <p:nvPr/>
        </p:nvSpPr>
        <p:spPr>
          <a:xfrm>
            <a:off x="8044496" y="5875243"/>
            <a:ext cx="1165122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Précision</a:t>
            </a:r>
          </a:p>
        </p:txBody>
      </p:sp>
    </p:spTree>
    <p:extLst>
      <p:ext uri="{BB962C8B-B14F-4D97-AF65-F5344CB8AC3E}">
        <p14:creationId xmlns:p14="http://schemas.microsoft.com/office/powerpoint/2010/main" val="214688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Perspective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Zone de texte 1">
            <a:extLst>
              <a:ext uri="{FF2B5EF4-FFF2-40B4-BE49-F238E27FC236}">
                <a16:creationId xmlns:a16="http://schemas.microsoft.com/office/drawing/2014/main" id="{087B2A84-C049-C93F-EA6B-345FFFCF3566}"/>
              </a:ext>
            </a:extLst>
          </p:cNvPr>
          <p:cNvSpPr txBox="1"/>
          <p:nvPr/>
        </p:nvSpPr>
        <p:spPr>
          <a:xfrm>
            <a:off x="1638446" y="4104765"/>
            <a:ext cx="1165122" cy="64633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Complété les règles manquantes</a:t>
            </a:r>
          </a:p>
        </p:txBody>
      </p:sp>
      <p:pic>
        <p:nvPicPr>
          <p:cNvPr id="4" name="Graphique 3" descr="Presse-papiers partiellement vérifié avec un remplissage uni">
            <a:extLst>
              <a:ext uri="{FF2B5EF4-FFF2-40B4-BE49-F238E27FC236}">
                <a16:creationId xmlns:a16="http://schemas.microsoft.com/office/drawing/2014/main" id="{E22F7E9B-055E-E574-1D9C-E72C1B33E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3807" y="2931772"/>
            <a:ext cx="914400" cy="914400"/>
          </a:xfrm>
          <a:prstGeom prst="rect">
            <a:avLst/>
          </a:prstGeom>
        </p:spPr>
      </p:pic>
      <p:sp>
        <p:nvSpPr>
          <p:cNvPr id="10" name="Zone de texte 1">
            <a:extLst>
              <a:ext uri="{FF2B5EF4-FFF2-40B4-BE49-F238E27FC236}">
                <a16:creationId xmlns:a16="http://schemas.microsoft.com/office/drawing/2014/main" id="{A96ED5F9-DC57-CA29-D5C8-3B08290B843D}"/>
              </a:ext>
            </a:extLst>
          </p:cNvPr>
          <p:cNvSpPr txBox="1"/>
          <p:nvPr/>
        </p:nvSpPr>
        <p:spPr>
          <a:xfrm>
            <a:off x="5322340" y="4093867"/>
            <a:ext cx="1547319" cy="64633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Ajuster avec l’évolution des collecteurs tournant</a:t>
            </a:r>
          </a:p>
        </p:txBody>
      </p:sp>
      <p:pic>
        <p:nvPicPr>
          <p:cNvPr id="14" name="Graphique 13" descr="Tendance à la hausse avec un remplissage uni">
            <a:extLst>
              <a:ext uri="{FF2B5EF4-FFF2-40B4-BE49-F238E27FC236}">
                <a16:creationId xmlns:a16="http://schemas.microsoft.com/office/drawing/2014/main" id="{7A9CA246-99F7-DFD0-6AB2-AE7AF02402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8800" y="3031571"/>
            <a:ext cx="914400" cy="914400"/>
          </a:xfrm>
          <a:prstGeom prst="rect">
            <a:avLst/>
          </a:prstGeom>
        </p:spPr>
      </p:pic>
      <p:pic>
        <p:nvPicPr>
          <p:cNvPr id="22" name="Graphique 21" descr="Transférer avec un remplissage uni">
            <a:extLst>
              <a:ext uri="{FF2B5EF4-FFF2-40B4-BE49-F238E27FC236}">
                <a16:creationId xmlns:a16="http://schemas.microsoft.com/office/drawing/2014/main" id="{2B06E331-AE07-0762-D4B4-B119209FD4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29538" y="3090589"/>
            <a:ext cx="914400" cy="914400"/>
          </a:xfrm>
          <a:prstGeom prst="rect">
            <a:avLst/>
          </a:prstGeom>
        </p:spPr>
      </p:pic>
      <p:sp>
        <p:nvSpPr>
          <p:cNvPr id="23" name="Zone de texte 1">
            <a:extLst>
              <a:ext uri="{FF2B5EF4-FFF2-40B4-BE49-F238E27FC236}">
                <a16:creationId xmlns:a16="http://schemas.microsoft.com/office/drawing/2014/main" id="{531CA8B3-50F1-922E-A728-70AB50CACBE2}"/>
              </a:ext>
            </a:extLst>
          </p:cNvPr>
          <p:cNvSpPr txBox="1"/>
          <p:nvPr/>
        </p:nvSpPr>
        <p:spPr>
          <a:xfrm>
            <a:off x="9252618" y="4074610"/>
            <a:ext cx="1575801" cy="64633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Garder un dialogue avec les différents acteurs des projets</a:t>
            </a:r>
          </a:p>
        </p:txBody>
      </p:sp>
    </p:spTree>
    <p:extLst>
      <p:ext uri="{BB962C8B-B14F-4D97-AF65-F5344CB8AC3E}">
        <p14:creationId xmlns:p14="http://schemas.microsoft.com/office/powerpoint/2010/main" val="421155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Difficulté rencontrée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Zone de texte 1">
            <a:extLst>
              <a:ext uri="{FF2B5EF4-FFF2-40B4-BE49-F238E27FC236}">
                <a16:creationId xmlns:a16="http://schemas.microsoft.com/office/drawing/2014/main" id="{F0252580-D613-457D-0F5E-86B86E6A401E}"/>
              </a:ext>
            </a:extLst>
          </p:cNvPr>
          <p:cNvSpPr txBox="1"/>
          <p:nvPr/>
        </p:nvSpPr>
        <p:spPr>
          <a:xfrm>
            <a:off x="10472437" y="2279405"/>
            <a:ext cx="1216458" cy="64184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Résolution de polynôme de degré 5</a:t>
            </a:r>
          </a:p>
        </p:txBody>
      </p:sp>
      <p:sp>
        <p:nvSpPr>
          <p:cNvPr id="9" name="Zone de texte 1">
            <a:extLst>
              <a:ext uri="{FF2B5EF4-FFF2-40B4-BE49-F238E27FC236}">
                <a16:creationId xmlns:a16="http://schemas.microsoft.com/office/drawing/2014/main" id="{F269DAAD-648D-ECBE-CF8F-A5770AC17B2B}"/>
              </a:ext>
            </a:extLst>
          </p:cNvPr>
          <p:cNvSpPr txBox="1"/>
          <p:nvPr/>
        </p:nvSpPr>
        <p:spPr>
          <a:xfrm>
            <a:off x="501995" y="4440294"/>
            <a:ext cx="1216458" cy="430887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Pilotage du projet</a:t>
            </a:r>
            <a:endParaRPr lang="fr-FR" sz="14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Pilotage de projet ERP - ERP PR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731" y="3465513"/>
            <a:ext cx="2288367" cy="228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685" y="2453251"/>
            <a:ext cx="3201224" cy="270594"/>
          </a:xfrm>
          <a:prstGeom prst="rect">
            <a:avLst/>
          </a:prstGeom>
        </p:spPr>
      </p:pic>
      <p:sp>
        <p:nvSpPr>
          <p:cNvPr id="4" name="Zone de texte 1">
            <a:extLst>
              <a:ext uri="{FF2B5EF4-FFF2-40B4-BE49-F238E27FC236}">
                <a16:creationId xmlns:a16="http://schemas.microsoft.com/office/drawing/2014/main" id="{022FDDDD-EE40-3BFC-1FA9-4E588C5FDA60}"/>
              </a:ext>
            </a:extLst>
          </p:cNvPr>
          <p:cNvSpPr txBox="1"/>
          <p:nvPr/>
        </p:nvSpPr>
        <p:spPr>
          <a:xfrm>
            <a:off x="637997" y="2288683"/>
            <a:ext cx="1216458" cy="430887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Regroupement des données</a:t>
            </a:r>
          </a:p>
        </p:txBody>
      </p:sp>
      <p:pic>
        <p:nvPicPr>
          <p:cNvPr id="6" name="Graphique 5" descr="Diagramme de Venn avec un remplissage uni">
            <a:extLst>
              <a:ext uri="{FF2B5EF4-FFF2-40B4-BE49-F238E27FC236}">
                <a16:creationId xmlns:a16="http://schemas.microsoft.com/office/drawing/2014/main" id="{1A4EF5FD-6C7E-A23B-8DF1-00F3C60780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80629" y="1946080"/>
            <a:ext cx="1119810" cy="1119810"/>
          </a:xfrm>
          <a:prstGeom prst="rect">
            <a:avLst/>
          </a:prstGeom>
        </p:spPr>
      </p:pic>
      <p:sp>
        <p:nvSpPr>
          <p:cNvPr id="10" name="Zone de texte 1">
            <a:extLst>
              <a:ext uri="{FF2B5EF4-FFF2-40B4-BE49-F238E27FC236}">
                <a16:creationId xmlns:a16="http://schemas.microsoft.com/office/drawing/2014/main" id="{022FDDDD-EE40-3BFC-1FA9-4E588C5FDA60}"/>
              </a:ext>
            </a:extLst>
          </p:cNvPr>
          <p:cNvSpPr txBox="1"/>
          <p:nvPr/>
        </p:nvSpPr>
        <p:spPr>
          <a:xfrm>
            <a:off x="10472437" y="4436808"/>
            <a:ext cx="1216458" cy="64633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 de la feuille de calcul</a:t>
            </a:r>
            <a:endParaRPr lang="fr-FR" sz="14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1486" y="3698604"/>
            <a:ext cx="3848601" cy="198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0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générale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3" name="Zone de texte 1">
            <a:extLst>
              <a:ext uri="{FF2B5EF4-FFF2-40B4-BE49-F238E27FC236}">
                <a16:creationId xmlns:a16="http://schemas.microsoft.com/office/drawing/2014/main" id="{531CA8B3-50F1-922E-A728-70AB50CACBE2}"/>
              </a:ext>
            </a:extLst>
          </p:cNvPr>
          <p:cNvSpPr txBox="1"/>
          <p:nvPr/>
        </p:nvSpPr>
        <p:spPr>
          <a:xfrm>
            <a:off x="5098559" y="3916856"/>
            <a:ext cx="2278188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scientifique</a:t>
            </a:r>
          </a:p>
        </p:txBody>
      </p:sp>
      <p:pic>
        <p:nvPicPr>
          <p:cNvPr id="4" name="Graphique 3" descr="Microscope avec un remplissage uni">
            <a:extLst>
              <a:ext uri="{FF2B5EF4-FFF2-40B4-BE49-F238E27FC236}">
                <a16:creationId xmlns:a16="http://schemas.microsoft.com/office/drawing/2014/main" id="{D3BB39DF-8461-5D34-1B9B-3567EFD00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2881888"/>
            <a:ext cx="914400" cy="914400"/>
          </a:xfrm>
          <a:prstGeom prst="rect">
            <a:avLst/>
          </a:prstGeom>
        </p:spPr>
      </p:pic>
      <p:pic>
        <p:nvPicPr>
          <p:cNvPr id="6" name="Graphique 5" descr="Couronne d'utilisateur masculine avec un remplissage uni">
            <a:extLst>
              <a:ext uri="{FF2B5EF4-FFF2-40B4-BE49-F238E27FC236}">
                <a16:creationId xmlns:a16="http://schemas.microsoft.com/office/drawing/2014/main" id="{4945B250-01C2-843D-511E-0E14745E05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22217" y="2996435"/>
            <a:ext cx="914400" cy="914400"/>
          </a:xfrm>
          <a:prstGeom prst="rect">
            <a:avLst/>
          </a:prstGeom>
        </p:spPr>
      </p:pic>
      <p:sp>
        <p:nvSpPr>
          <p:cNvPr id="7" name="Zone de texte 1">
            <a:extLst>
              <a:ext uri="{FF2B5EF4-FFF2-40B4-BE49-F238E27FC236}">
                <a16:creationId xmlns:a16="http://schemas.microsoft.com/office/drawing/2014/main" id="{03BC00D2-D8A6-3AAD-8202-E618330FC2C5}"/>
              </a:ext>
            </a:extLst>
          </p:cNvPr>
          <p:cNvSpPr txBox="1"/>
          <p:nvPr/>
        </p:nvSpPr>
        <p:spPr>
          <a:xfrm>
            <a:off x="9217359" y="3954708"/>
            <a:ext cx="2278188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Gratifiant</a:t>
            </a:r>
          </a:p>
        </p:txBody>
      </p:sp>
      <p:sp>
        <p:nvSpPr>
          <p:cNvPr id="9" name="Zone de texte 1">
            <a:extLst>
              <a:ext uri="{FF2B5EF4-FFF2-40B4-BE49-F238E27FC236}">
                <a16:creationId xmlns:a16="http://schemas.microsoft.com/office/drawing/2014/main" id="{0653B21F-889A-4A66-18C5-49EDFAEB4EB1}"/>
              </a:ext>
            </a:extLst>
          </p:cNvPr>
          <p:cNvSpPr txBox="1"/>
          <p:nvPr/>
        </p:nvSpPr>
        <p:spPr>
          <a:xfrm>
            <a:off x="682666" y="3963653"/>
            <a:ext cx="2278188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Recherche</a:t>
            </a:r>
          </a:p>
        </p:txBody>
      </p:sp>
      <p:pic>
        <p:nvPicPr>
          <p:cNvPr id="12" name="Graphique 11" descr="Boulier avec un remplissage uni">
            <a:extLst>
              <a:ext uri="{FF2B5EF4-FFF2-40B4-BE49-F238E27FC236}">
                <a16:creationId xmlns:a16="http://schemas.microsoft.com/office/drawing/2014/main" id="{D4725DCC-5A63-02E8-AE6A-4D71FBC13F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40817" y="30083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0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50341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Merci pour votre attention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5154-352F-4656-8B16-B3F613C31E21}" type="slidenum">
              <a:rPr lang="fr-FR" smtClean="0"/>
              <a:t>48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70" y="2305870"/>
            <a:ext cx="2246259" cy="224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Zone de texte 1">
            <a:extLst>
              <a:ext uri="{FF2B5EF4-FFF2-40B4-BE49-F238E27FC236}">
                <a16:creationId xmlns:a16="http://schemas.microsoft.com/office/drawing/2014/main" id="{B4F90434-582B-08DB-E927-A43E7EEF2DB5}"/>
              </a:ext>
            </a:extLst>
          </p:cNvPr>
          <p:cNvSpPr txBox="1"/>
          <p:nvPr/>
        </p:nvSpPr>
        <p:spPr>
          <a:xfrm>
            <a:off x="1405969" y="4058963"/>
            <a:ext cx="1828800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Absence de règle</a:t>
            </a:r>
          </a:p>
        </p:txBody>
      </p:sp>
      <p:pic>
        <p:nvPicPr>
          <p:cNvPr id="4" name="Graphique 3" descr="Amélioration continue avec un remplissage uni">
            <a:extLst>
              <a:ext uri="{FF2B5EF4-FFF2-40B4-BE49-F238E27FC236}">
                <a16:creationId xmlns:a16="http://schemas.microsoft.com/office/drawing/2014/main" id="{A87FF8B9-9425-FC77-F456-617CBCE44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9194" y="1795242"/>
            <a:ext cx="1080000" cy="1080000"/>
          </a:xfrm>
          <a:prstGeom prst="rect">
            <a:avLst/>
          </a:prstGeom>
        </p:spPr>
      </p:pic>
      <p:pic>
        <p:nvPicPr>
          <p:cNvPr id="20" name="Graphique 19" descr="Carrefour avec un remplissage uni">
            <a:extLst>
              <a:ext uri="{FF2B5EF4-FFF2-40B4-BE49-F238E27FC236}">
                <a16:creationId xmlns:a16="http://schemas.microsoft.com/office/drawing/2014/main" id="{2A2FF9E8-D0EF-53CB-454C-18F394A34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2607" y="1697308"/>
            <a:ext cx="900000" cy="900000"/>
          </a:xfrm>
          <a:prstGeom prst="rect">
            <a:avLst/>
          </a:prstGeom>
        </p:spPr>
      </p:pic>
      <p:sp>
        <p:nvSpPr>
          <p:cNvPr id="21" name="Zone de texte 1">
            <a:extLst>
              <a:ext uri="{FF2B5EF4-FFF2-40B4-BE49-F238E27FC236}">
                <a16:creationId xmlns:a16="http://schemas.microsoft.com/office/drawing/2014/main" id="{3AE09443-5BB7-127D-B4B6-2FE12B796451}"/>
              </a:ext>
            </a:extLst>
          </p:cNvPr>
          <p:cNvSpPr txBox="1"/>
          <p:nvPr/>
        </p:nvSpPr>
        <p:spPr>
          <a:xfrm>
            <a:off x="4788490" y="5078739"/>
            <a:ext cx="2126044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divergence</a:t>
            </a:r>
          </a:p>
        </p:txBody>
      </p:sp>
      <p:pic>
        <p:nvPicPr>
          <p:cNvPr id="23" name="Graphique 22" descr="Badge croix avec un remplissage uni">
            <a:extLst>
              <a:ext uri="{FF2B5EF4-FFF2-40B4-BE49-F238E27FC236}">
                <a16:creationId xmlns:a16="http://schemas.microsoft.com/office/drawing/2014/main" id="{174928BA-514C-4E72-FA52-E59AD1CE01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0369" y="3015513"/>
            <a:ext cx="900000" cy="900000"/>
          </a:xfrm>
          <a:prstGeom prst="rect">
            <a:avLst/>
          </a:prstGeom>
        </p:spPr>
      </p:pic>
      <p:pic>
        <p:nvPicPr>
          <p:cNvPr id="25" name="Graphique 24" descr="Point d’interrogation avec un remplissage uni">
            <a:extLst>
              <a:ext uri="{FF2B5EF4-FFF2-40B4-BE49-F238E27FC236}">
                <a16:creationId xmlns:a16="http://schemas.microsoft.com/office/drawing/2014/main" id="{A1F96660-2B46-E35A-494B-D09689BAF4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34325" y="3786465"/>
            <a:ext cx="1080000" cy="1080000"/>
          </a:xfrm>
          <a:prstGeom prst="rect">
            <a:avLst/>
          </a:prstGeom>
        </p:spPr>
      </p:pic>
      <p:sp>
        <p:nvSpPr>
          <p:cNvPr id="26" name="Zone de texte 1">
            <a:extLst>
              <a:ext uri="{FF2B5EF4-FFF2-40B4-BE49-F238E27FC236}">
                <a16:creationId xmlns:a16="http://schemas.microsoft.com/office/drawing/2014/main" id="{D6BC2E5A-48B5-92DA-3E07-E513EEE57950}"/>
              </a:ext>
            </a:extLst>
          </p:cNvPr>
          <p:cNvSpPr txBox="1"/>
          <p:nvPr/>
        </p:nvSpPr>
        <p:spPr>
          <a:xfrm>
            <a:off x="4796727" y="2940085"/>
            <a:ext cx="2126044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Rectification</a:t>
            </a:r>
          </a:p>
        </p:txBody>
      </p:sp>
      <p:sp>
        <p:nvSpPr>
          <p:cNvPr id="29" name="Zone de texte 1">
            <a:extLst>
              <a:ext uri="{FF2B5EF4-FFF2-40B4-BE49-F238E27FC236}">
                <a16:creationId xmlns:a16="http://schemas.microsoft.com/office/drawing/2014/main" id="{ACFAE470-157E-52AC-E90F-482D19A367E2}"/>
              </a:ext>
            </a:extLst>
          </p:cNvPr>
          <p:cNvSpPr txBox="1"/>
          <p:nvPr/>
        </p:nvSpPr>
        <p:spPr>
          <a:xfrm>
            <a:off x="1281710" y="5294645"/>
            <a:ext cx="1828800" cy="430887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Savoir-faire concentré par les anciens</a:t>
            </a:r>
            <a:endParaRPr lang="fr-FR" sz="14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A0C77B6-3F95-C48B-7E3B-3AEC9B409E6B}"/>
              </a:ext>
            </a:extLst>
          </p:cNvPr>
          <p:cNvCxnSpPr>
            <a:cxnSpLocks/>
          </p:cNvCxnSpPr>
          <p:nvPr/>
        </p:nvCxnSpPr>
        <p:spPr>
          <a:xfrm flipH="1" flipV="1">
            <a:off x="4222417" y="1575801"/>
            <a:ext cx="0" cy="4062970"/>
          </a:xfrm>
          <a:prstGeom prst="line">
            <a:avLst/>
          </a:prstGeom>
          <a:ln w="19050">
            <a:solidFill>
              <a:srgbClr val="00935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Zone de texte 1">
            <a:extLst>
              <a:ext uri="{FF2B5EF4-FFF2-40B4-BE49-F238E27FC236}">
                <a16:creationId xmlns:a16="http://schemas.microsoft.com/office/drawing/2014/main" id="{8527DC9B-D9EA-3175-76D3-C09DFA09EDBC}"/>
              </a:ext>
            </a:extLst>
          </p:cNvPr>
          <p:cNvSpPr txBox="1"/>
          <p:nvPr/>
        </p:nvSpPr>
        <p:spPr>
          <a:xfrm>
            <a:off x="1994845" y="1169396"/>
            <a:ext cx="775524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</a:t>
            </a:r>
          </a:p>
        </p:txBody>
      </p:sp>
      <p:sp>
        <p:nvSpPr>
          <p:cNvPr id="33" name="Zone de texte 1">
            <a:extLst>
              <a:ext uri="{FF2B5EF4-FFF2-40B4-BE49-F238E27FC236}">
                <a16:creationId xmlns:a16="http://schemas.microsoft.com/office/drawing/2014/main" id="{C5D65E6A-5F55-02D0-8B13-792FC604E606}"/>
              </a:ext>
            </a:extLst>
          </p:cNvPr>
          <p:cNvSpPr txBox="1"/>
          <p:nvPr/>
        </p:nvSpPr>
        <p:spPr>
          <a:xfrm>
            <a:off x="4796172" y="1173030"/>
            <a:ext cx="2126044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conséquence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E3C932A-4510-F0E3-4EFF-360813B73378}"/>
              </a:ext>
            </a:extLst>
          </p:cNvPr>
          <p:cNvCxnSpPr>
            <a:cxnSpLocks/>
          </p:cNvCxnSpPr>
          <p:nvPr/>
        </p:nvCxnSpPr>
        <p:spPr>
          <a:xfrm flipH="1" flipV="1">
            <a:off x="7540303" y="1545321"/>
            <a:ext cx="0" cy="4062970"/>
          </a:xfrm>
          <a:prstGeom prst="line">
            <a:avLst/>
          </a:prstGeom>
          <a:ln w="19050">
            <a:solidFill>
              <a:srgbClr val="00935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Zone de texte 1">
            <a:extLst>
              <a:ext uri="{FF2B5EF4-FFF2-40B4-BE49-F238E27FC236}">
                <a16:creationId xmlns:a16="http://schemas.microsoft.com/office/drawing/2014/main" id="{B282E1DE-29A0-448A-3E66-63EC7BADD50E}"/>
              </a:ext>
            </a:extLst>
          </p:cNvPr>
          <p:cNvSpPr txBox="1"/>
          <p:nvPr/>
        </p:nvSpPr>
        <p:spPr>
          <a:xfrm>
            <a:off x="8386552" y="1170049"/>
            <a:ext cx="2126044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objectif</a:t>
            </a:r>
          </a:p>
        </p:txBody>
      </p:sp>
      <p:pic>
        <p:nvPicPr>
          <p:cNvPr id="42" name="Image 41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F3F735C2-88D8-5123-BD5D-2A451432D1E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41" y="1707589"/>
            <a:ext cx="1080000" cy="1080000"/>
          </a:xfrm>
          <a:prstGeom prst="rect">
            <a:avLst/>
          </a:prstGeom>
        </p:spPr>
      </p:pic>
      <p:sp>
        <p:nvSpPr>
          <p:cNvPr id="43" name="Zone de texte 1">
            <a:extLst>
              <a:ext uri="{FF2B5EF4-FFF2-40B4-BE49-F238E27FC236}">
                <a16:creationId xmlns:a16="http://schemas.microsoft.com/office/drawing/2014/main" id="{97BBA9F4-8FEF-B149-27AB-641964CC5718}"/>
              </a:ext>
            </a:extLst>
          </p:cNvPr>
          <p:cNvSpPr txBox="1"/>
          <p:nvPr/>
        </p:nvSpPr>
        <p:spPr>
          <a:xfrm>
            <a:off x="8416817" y="2852107"/>
            <a:ext cx="2126044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Regrouper le savoir</a:t>
            </a:r>
          </a:p>
        </p:txBody>
      </p:sp>
      <p:pic>
        <p:nvPicPr>
          <p:cNvPr id="45" name="Graphique 44" descr="Schéma de réseau avec un remplissage uni">
            <a:extLst>
              <a:ext uri="{FF2B5EF4-FFF2-40B4-BE49-F238E27FC236}">
                <a16:creationId xmlns:a16="http://schemas.microsoft.com/office/drawing/2014/main" id="{27C302E7-F05D-9448-8CEA-251B74F62D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56167" y="3144563"/>
            <a:ext cx="914400" cy="914400"/>
          </a:xfrm>
          <a:prstGeom prst="rect">
            <a:avLst/>
          </a:prstGeom>
        </p:spPr>
      </p:pic>
      <p:sp>
        <p:nvSpPr>
          <p:cNvPr id="46" name="Zone de texte 1">
            <a:extLst>
              <a:ext uri="{FF2B5EF4-FFF2-40B4-BE49-F238E27FC236}">
                <a16:creationId xmlns:a16="http://schemas.microsoft.com/office/drawing/2014/main" id="{1C832AC8-BDB3-F052-F858-9BDC24DBCDFD}"/>
              </a:ext>
            </a:extLst>
          </p:cNvPr>
          <p:cNvSpPr txBox="1"/>
          <p:nvPr/>
        </p:nvSpPr>
        <p:spPr>
          <a:xfrm>
            <a:off x="8443519" y="4124557"/>
            <a:ext cx="2126044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</a:t>
            </a:r>
            <a:r>
              <a:rPr lang="fr-FR" sz="1400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ndardiser</a:t>
            </a:r>
            <a:endParaRPr lang="fr-FR" sz="14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8" name="Graphique 47" descr="Presse-papiers mixte avec un remplissage uni">
            <a:extLst>
              <a:ext uri="{FF2B5EF4-FFF2-40B4-BE49-F238E27FC236}">
                <a16:creationId xmlns:a16="http://schemas.microsoft.com/office/drawing/2014/main" id="{EA7B6089-5064-748C-28EF-F43AAD47DC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056167" y="4379783"/>
            <a:ext cx="914400" cy="914400"/>
          </a:xfrm>
          <a:prstGeom prst="rect">
            <a:avLst/>
          </a:prstGeom>
        </p:spPr>
      </p:pic>
      <p:sp>
        <p:nvSpPr>
          <p:cNvPr id="54" name="Zone de texte 1">
            <a:extLst>
              <a:ext uri="{FF2B5EF4-FFF2-40B4-BE49-F238E27FC236}">
                <a16:creationId xmlns:a16="http://schemas.microsoft.com/office/drawing/2014/main" id="{CAE0890F-0049-9F98-B261-58416DDBC7D7}"/>
              </a:ext>
            </a:extLst>
          </p:cNvPr>
          <p:cNvSpPr txBox="1"/>
          <p:nvPr/>
        </p:nvSpPr>
        <p:spPr>
          <a:xfrm>
            <a:off x="8461076" y="5294645"/>
            <a:ext cx="2126044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Cré</a:t>
            </a:r>
            <a:r>
              <a:rPr lang="fr-FR" sz="1400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les règles manquantes</a:t>
            </a:r>
          </a:p>
        </p:txBody>
      </p:sp>
      <p:pic>
        <p:nvPicPr>
          <p:cNvPr id="2" name="Graphique 1" descr="Réseau utilisateur avec un remplissage uni">
            <a:extLst>
              <a:ext uri="{FF2B5EF4-FFF2-40B4-BE49-F238E27FC236}">
                <a16:creationId xmlns:a16="http://schemas.microsoft.com/office/drawing/2014/main" id="{750B6AAD-9753-4923-42A9-3417D82625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728108" y="4232279"/>
            <a:ext cx="1104499" cy="1104499"/>
          </a:xfrm>
          <a:prstGeom prst="rect">
            <a:avLst/>
          </a:prstGeom>
        </p:spPr>
      </p:pic>
      <p:sp>
        <p:nvSpPr>
          <p:cNvPr id="3" name="Zone de texte 1">
            <a:extLst>
              <a:ext uri="{FF2B5EF4-FFF2-40B4-BE49-F238E27FC236}">
                <a16:creationId xmlns:a16="http://schemas.microsoft.com/office/drawing/2014/main" id="{B6B7C324-F400-D484-C274-856F1449A2D1}"/>
              </a:ext>
            </a:extLst>
          </p:cNvPr>
          <p:cNvSpPr txBox="1"/>
          <p:nvPr/>
        </p:nvSpPr>
        <p:spPr>
          <a:xfrm>
            <a:off x="1283009" y="2604504"/>
            <a:ext cx="2199196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Méthodologies différentes</a:t>
            </a:r>
          </a:p>
        </p:txBody>
      </p:sp>
    </p:spTree>
    <p:extLst>
      <p:ext uri="{BB962C8B-B14F-4D97-AF65-F5344CB8AC3E}">
        <p14:creationId xmlns:p14="http://schemas.microsoft.com/office/powerpoint/2010/main" val="290616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276FC9A9-185B-38E5-7781-E5C1398417DB}"/>
              </a:ext>
            </a:extLst>
          </p:cNvPr>
          <p:cNvSpPr txBox="1">
            <a:spLocks/>
          </p:cNvSpPr>
          <p:nvPr/>
        </p:nvSpPr>
        <p:spPr>
          <a:xfrm>
            <a:off x="0" y="468777"/>
            <a:ext cx="12191999" cy="857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E5E5E5"/>
                </a:solidFill>
              </a:rPr>
              <a:t>Les collecteurs tournants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Zone de texte 1">
            <a:extLst>
              <a:ext uri="{FF2B5EF4-FFF2-40B4-BE49-F238E27FC236}">
                <a16:creationId xmlns:a16="http://schemas.microsoft.com/office/drawing/2014/main" id="{B4F90434-582B-08DB-E927-A43E7EEF2DB5}"/>
              </a:ext>
            </a:extLst>
          </p:cNvPr>
          <p:cNvSpPr txBox="1"/>
          <p:nvPr/>
        </p:nvSpPr>
        <p:spPr>
          <a:xfrm>
            <a:off x="1306758" y="5173565"/>
            <a:ext cx="4061524" cy="215444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Schéma d’un collecteur tournant avec support brins</a:t>
            </a:r>
          </a:p>
        </p:txBody>
      </p:sp>
      <p:sp>
        <p:nvSpPr>
          <p:cNvPr id="14" name="Zone de texte 1">
            <a:extLst>
              <a:ext uri="{FF2B5EF4-FFF2-40B4-BE49-F238E27FC236}">
                <a16:creationId xmlns:a16="http://schemas.microsoft.com/office/drawing/2014/main" id="{B6B7C324-F400-D484-C274-856F1449A2D1}"/>
              </a:ext>
            </a:extLst>
          </p:cNvPr>
          <p:cNvSpPr txBox="1"/>
          <p:nvPr/>
        </p:nvSpPr>
        <p:spPr>
          <a:xfrm>
            <a:off x="6513923" y="5195613"/>
            <a:ext cx="4061524" cy="215444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Vue de coupe collecteur</a:t>
            </a:r>
          </a:p>
        </p:txBody>
      </p:sp>
      <p:pic>
        <p:nvPicPr>
          <p:cNvPr id="4" name="Image 3" descr="Une image contenant table, meubles, illustration, conception&#10;&#10;Description générée automatiquement">
            <a:extLst>
              <a:ext uri="{FF2B5EF4-FFF2-40B4-BE49-F238E27FC236}">
                <a16:creationId xmlns:a16="http://schemas.microsoft.com/office/drawing/2014/main" id="{8DE7B1AC-7A62-A76C-2264-FB117D2FA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5" y="1896473"/>
            <a:ext cx="5386323" cy="28714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7F9E4A5-E1C2-CF21-BD4F-66C1FD840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707" y="2026076"/>
            <a:ext cx="3249293" cy="287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4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276FC9A9-185B-38E5-7781-E5C1398417DB}"/>
              </a:ext>
            </a:extLst>
          </p:cNvPr>
          <p:cNvSpPr txBox="1">
            <a:spLocks/>
          </p:cNvSpPr>
          <p:nvPr/>
        </p:nvSpPr>
        <p:spPr>
          <a:xfrm>
            <a:off x="0" y="468777"/>
            <a:ext cx="12191999" cy="857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E5E5E5"/>
                </a:solidFill>
              </a:rPr>
              <a:t>Les collecteurs tournants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Zone de texte 1">
            <a:extLst>
              <a:ext uri="{FF2B5EF4-FFF2-40B4-BE49-F238E27FC236}">
                <a16:creationId xmlns:a16="http://schemas.microsoft.com/office/drawing/2014/main" id="{B6B7C324-F400-D484-C274-856F1449A2D1}"/>
              </a:ext>
            </a:extLst>
          </p:cNvPr>
          <p:cNvSpPr txBox="1"/>
          <p:nvPr/>
        </p:nvSpPr>
        <p:spPr>
          <a:xfrm>
            <a:off x="4065238" y="5305341"/>
            <a:ext cx="4061524" cy="215444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</a:p>
        </p:txBody>
      </p:sp>
      <p:pic>
        <p:nvPicPr>
          <p:cNvPr id="12" name="Image 11" descr="Une image contenant plein air, arme, roue, Véhicule de combat&#10;&#10;Description générée automatiquement">
            <a:extLst>
              <a:ext uri="{FF2B5EF4-FFF2-40B4-BE49-F238E27FC236}">
                <a16:creationId xmlns:a16="http://schemas.microsoft.com/office/drawing/2014/main" id="{7016A984-70EC-55F1-148C-5670306A790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28" y="1906775"/>
            <a:ext cx="4603335" cy="3079696"/>
          </a:xfrm>
          <a:prstGeom prst="rect">
            <a:avLst/>
          </a:prstGeom>
        </p:spPr>
      </p:pic>
      <p:pic>
        <p:nvPicPr>
          <p:cNvPr id="6" name="Image 5" descr="Une image contenant plein air, ciel, arbre, Panneau d’affichage&#10;&#10;Description générée automatiquement">
            <a:extLst>
              <a:ext uri="{FF2B5EF4-FFF2-40B4-BE49-F238E27FC236}">
                <a16:creationId xmlns:a16="http://schemas.microsoft.com/office/drawing/2014/main" id="{166F08D0-DD2C-D5BD-A4D1-F3702FE37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" y="1913510"/>
            <a:ext cx="4650818" cy="310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1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E5E5E5"/>
                </a:solidFill>
              </a:rPr>
              <a:t>Les options des collecteurs tournants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Zone de texte 1">
            <a:extLst>
              <a:ext uri="{FF2B5EF4-FFF2-40B4-BE49-F238E27FC236}">
                <a16:creationId xmlns:a16="http://schemas.microsoft.com/office/drawing/2014/main" id="{B4F90434-582B-08DB-E927-A43E7EEF2DB5}"/>
              </a:ext>
            </a:extLst>
          </p:cNvPr>
          <p:cNvSpPr txBox="1"/>
          <p:nvPr/>
        </p:nvSpPr>
        <p:spPr>
          <a:xfrm>
            <a:off x="190436" y="5265738"/>
            <a:ext cx="4061524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Joint rotatif fibre optique (FORJ)</a:t>
            </a:r>
          </a:p>
        </p:txBody>
      </p:sp>
      <p:sp>
        <p:nvSpPr>
          <p:cNvPr id="14" name="Zone de texte 1">
            <a:extLst>
              <a:ext uri="{FF2B5EF4-FFF2-40B4-BE49-F238E27FC236}">
                <a16:creationId xmlns:a16="http://schemas.microsoft.com/office/drawing/2014/main" id="{B6B7C324-F400-D484-C274-856F1449A2D1}"/>
              </a:ext>
            </a:extLst>
          </p:cNvPr>
          <p:cNvSpPr txBox="1"/>
          <p:nvPr/>
        </p:nvSpPr>
        <p:spPr>
          <a:xfrm>
            <a:off x="4065238" y="5265738"/>
            <a:ext cx="4061524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Codeur optique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3B8D2C0-0656-4254-944C-D558C2B37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8" y="2387029"/>
            <a:ext cx="3220720" cy="233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CFAFD4D-F504-3564-8DA7-BDC0773CB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87" y="2470529"/>
            <a:ext cx="3031490" cy="233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 descr="Raccord rotatif d'équerre haute pression de la Série SN 50 | Contact SONAL">
            <a:extLst>
              <a:ext uri="{FF2B5EF4-FFF2-40B4-BE49-F238E27FC236}">
                <a16:creationId xmlns:a16="http://schemas.microsoft.com/office/drawing/2014/main" id="{1912FBE7-AD79-4425-7D9B-F0029A9B62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18197" r="21082" b="18615"/>
          <a:stretch/>
        </p:blipFill>
        <p:spPr bwMode="auto">
          <a:xfrm>
            <a:off x="8709177" y="2480361"/>
            <a:ext cx="2514849" cy="21543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Zone de texte 1">
            <a:extLst>
              <a:ext uri="{FF2B5EF4-FFF2-40B4-BE49-F238E27FC236}">
                <a16:creationId xmlns:a16="http://schemas.microsoft.com/office/drawing/2014/main" id="{AF967FBF-AB23-46A9-D583-415B0A22FECA}"/>
              </a:ext>
            </a:extLst>
          </p:cNvPr>
          <p:cNvSpPr txBox="1"/>
          <p:nvPr/>
        </p:nvSpPr>
        <p:spPr>
          <a:xfrm>
            <a:off x="7778496" y="5271404"/>
            <a:ext cx="4061524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Joint rotatif hydraulique</a:t>
            </a:r>
          </a:p>
        </p:txBody>
      </p:sp>
    </p:spTree>
    <p:extLst>
      <p:ext uri="{BB962C8B-B14F-4D97-AF65-F5344CB8AC3E}">
        <p14:creationId xmlns:p14="http://schemas.microsoft.com/office/powerpoint/2010/main" val="93604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400" dirty="0"/>
              <a:t>2. Détermination des différentes briques technologique</a:t>
            </a:r>
          </a:p>
        </p:txBody>
      </p:sp>
    </p:spTree>
    <p:extLst>
      <p:ext uri="{BB962C8B-B14F-4D97-AF65-F5344CB8AC3E}">
        <p14:creationId xmlns:p14="http://schemas.microsoft.com/office/powerpoint/2010/main" val="224217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hème Exxelia">
  <a:themeElements>
    <a:clrScheme name="Exxelia">
      <a:dk1>
        <a:srgbClr val="333333"/>
      </a:dk1>
      <a:lt1>
        <a:srgbClr val="FFFFFF"/>
      </a:lt1>
      <a:dk2>
        <a:srgbClr val="012236"/>
      </a:dk2>
      <a:lt2>
        <a:srgbClr val="E2E3E5"/>
      </a:lt2>
      <a:accent1>
        <a:srgbClr val="00A160"/>
      </a:accent1>
      <a:accent2>
        <a:srgbClr val="007847"/>
      </a:accent2>
      <a:accent3>
        <a:srgbClr val="91ACBC"/>
      </a:accent3>
      <a:accent4>
        <a:srgbClr val="365160"/>
      </a:accent4>
      <a:accent5>
        <a:srgbClr val="808080"/>
      </a:accent5>
      <a:accent6>
        <a:srgbClr val="FFC000"/>
      </a:accent6>
      <a:hlink>
        <a:srgbClr val="00A160"/>
      </a:hlink>
      <a:folHlink>
        <a:srgbClr val="365160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 exxelia">
  <a:themeElements>
    <a:clrScheme name="Exxelia">
      <a:dk1>
        <a:srgbClr val="333333"/>
      </a:dk1>
      <a:lt1>
        <a:srgbClr val="FFFFFF"/>
      </a:lt1>
      <a:dk2>
        <a:srgbClr val="012236"/>
      </a:dk2>
      <a:lt2>
        <a:srgbClr val="E2E3E5"/>
      </a:lt2>
      <a:accent1>
        <a:srgbClr val="00A160"/>
      </a:accent1>
      <a:accent2>
        <a:srgbClr val="007847"/>
      </a:accent2>
      <a:accent3>
        <a:srgbClr val="91ACBC"/>
      </a:accent3>
      <a:accent4>
        <a:srgbClr val="365160"/>
      </a:accent4>
      <a:accent5>
        <a:srgbClr val="808080"/>
      </a:accent5>
      <a:accent6>
        <a:srgbClr val="FFC000"/>
      </a:accent6>
      <a:hlink>
        <a:srgbClr val="00A160"/>
      </a:hlink>
      <a:folHlink>
        <a:srgbClr val="365160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exxelia" id="{83B289BC-7853-495B-BF5B-01EB08A00533}" vid="{7C141205-62ED-4CD7-AAD2-988C8A8A0DAF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xxelia">
    <a:dk1>
      <a:srgbClr val="333333"/>
    </a:dk1>
    <a:lt1>
      <a:srgbClr val="FFFFFF"/>
    </a:lt1>
    <a:dk2>
      <a:srgbClr val="012236"/>
    </a:dk2>
    <a:lt2>
      <a:srgbClr val="E2E3E5"/>
    </a:lt2>
    <a:accent1>
      <a:srgbClr val="00A160"/>
    </a:accent1>
    <a:accent2>
      <a:srgbClr val="007847"/>
    </a:accent2>
    <a:accent3>
      <a:srgbClr val="91ACBC"/>
    </a:accent3>
    <a:accent4>
      <a:srgbClr val="365160"/>
    </a:accent4>
    <a:accent5>
      <a:srgbClr val="808080"/>
    </a:accent5>
    <a:accent6>
      <a:srgbClr val="FFC000"/>
    </a:accent6>
    <a:hlink>
      <a:srgbClr val="00A160"/>
    </a:hlink>
    <a:folHlink>
      <a:srgbClr val="36516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ontrol xmlns="http://schemas.microsoft.com/VisualStudio/2011/storyboarding/control">
  <Id Name="3b8baad3-d6cd-4814-98b3-0a519889be5e" Revision="1" Stencil="System.MyShapes" StencilVersion="1.0"/>
</Control>
</file>

<file path=customXml/item2.xml><?xml version="1.0" encoding="utf-8"?>
<Control xmlns="http://schemas.microsoft.com/VisualStudio/2011/storyboarding/control">
  <Id Name="System.Storyboarding.Common.ProgressBar" Revision="1" Stencil="System.Storyboarding.Common" StencilVersion="0.1"/>
</Control>
</file>

<file path=customXml/item3.xml><?xml version="1.0" encoding="utf-8"?>
<Control xmlns="http://schemas.microsoft.com/VisualStudio/2011/storyboarding/control">
  <Id Name="3b8baad3-d6cd-4814-98b3-0a519889be5e" Revision="1" Stencil="System.MyShapes" StencilVersion="1.0"/>
</Control>
</file>

<file path=customXml/itemProps1.xml><?xml version="1.0" encoding="utf-8"?>
<ds:datastoreItem xmlns:ds="http://schemas.openxmlformats.org/officeDocument/2006/customXml" ds:itemID="{6A621389-DCCF-4358-8C2E-ED4674D35FA0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3BB4B0C-72DD-4C58-BDB3-6224AE3865D3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D6B242A9-46A5-483B-8345-AE0780AD1794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6464</TotalTime>
  <Words>1446</Words>
  <Application>Microsoft Office PowerPoint</Application>
  <PresentationFormat>Grand écran</PresentationFormat>
  <Paragraphs>264</Paragraphs>
  <Slides>48</Slides>
  <Notes>43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Cambria Math</vt:lpstr>
      <vt:lpstr>Century Gothic</vt:lpstr>
      <vt:lpstr>Times New Roman</vt:lpstr>
      <vt:lpstr>Wingdings</vt:lpstr>
      <vt:lpstr>Thème Exxelia</vt:lpstr>
      <vt:lpstr>theme exxelia</vt:lpstr>
      <vt:lpstr>Soutenance de mémoire d’ingénieur: Création du synoptique des règles de     conception des collecteurs tournants et ajout de règles manquantes</vt:lpstr>
      <vt:lpstr>Sommaire</vt:lpstr>
      <vt:lpstr>Présentation PowerPoint</vt:lpstr>
      <vt:lpstr>Présentation d’Exxelia </vt:lpstr>
      <vt:lpstr>Contexte</vt:lpstr>
      <vt:lpstr>Les collecteurs tournants</vt:lpstr>
      <vt:lpstr>Les collecteurs tournants</vt:lpstr>
      <vt:lpstr>Les options des collecteurs tournants</vt:lpstr>
      <vt:lpstr>Présentation PowerPoint</vt:lpstr>
      <vt:lpstr>Les différentes briques technologiques</vt:lpstr>
      <vt:lpstr>Qu’est-ce qu’une brique technologique ?</vt:lpstr>
      <vt:lpstr>Les briques technologiques</vt:lpstr>
      <vt:lpstr>Corrélation de chaque brique avec le cdc</vt:lpstr>
      <vt:lpstr>Présentation PowerPoint</vt:lpstr>
      <vt:lpstr>Analyse de l’interdépendance des briques technologiques</vt:lpstr>
      <vt:lpstr>Analyse de l’interdépendance des briques technologiques</vt:lpstr>
      <vt:lpstr>Présentation PowerPoint</vt:lpstr>
      <vt:lpstr>Création d’un logigramme complet</vt:lpstr>
      <vt:lpstr>Création d’un logigramme complet</vt:lpstr>
      <vt:lpstr>Création d’un logigramme complet</vt:lpstr>
      <vt:lpstr>Présentation PowerPoint</vt:lpstr>
      <vt:lpstr>Création de la règle de conception du diamètre de fil</vt:lpstr>
      <vt:lpstr>Création de la règle de conception du diamètre de fil</vt:lpstr>
      <vt:lpstr>Présentation PowerPoint</vt:lpstr>
      <vt:lpstr>IEC 60287 : Calcul du courant admissible</vt:lpstr>
      <vt:lpstr>IEC 60287 : Calcul du courant admissible</vt:lpstr>
      <vt:lpstr>IEC 60287 :-Calcul du courant admissible</vt:lpstr>
      <vt:lpstr>IEC 60287 :-Calcul du courant admissible</vt:lpstr>
      <vt:lpstr>IEC 60287 : Calcul du courant admissible</vt:lpstr>
      <vt:lpstr>IEC 60287 : Calcul du courant admissible</vt:lpstr>
      <vt:lpstr>IEC 60287 :-Calcul du courant admissible</vt:lpstr>
      <vt:lpstr>IEC 60287 :-Calcul du courant admissible</vt:lpstr>
      <vt:lpstr>Présentation PowerPoint</vt:lpstr>
      <vt:lpstr>Norme MIL-STD-339</vt:lpstr>
      <vt:lpstr>Norme MIL-STD-339</vt:lpstr>
      <vt:lpstr>Norme MIL-STD-339</vt:lpstr>
      <vt:lpstr>Norme MIL-STD-339</vt:lpstr>
      <vt:lpstr>Norme MIL-STD-339</vt:lpstr>
      <vt:lpstr>Norme MIL-STD-339</vt:lpstr>
      <vt:lpstr>Norme MIL-STD-339</vt:lpstr>
      <vt:lpstr>Validation de la feuille de calcul</vt:lpstr>
      <vt:lpstr>Validation de la feuille de calcul</vt:lpstr>
      <vt:lpstr>Présentation PowerPoint</vt:lpstr>
      <vt:lpstr>Résultats</vt:lpstr>
      <vt:lpstr>Perspective</vt:lpstr>
      <vt:lpstr>Difficulté rencontrée</vt:lpstr>
      <vt:lpstr>Conclusion générale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Soutenance d’apprentissage 1ère année: Ingénierie Conception CSA</dc:title>
  <dc:creator>patrice dogé</dc:creator>
  <cp:lastModifiedBy>DOGE Patrice</cp:lastModifiedBy>
  <cp:revision>179</cp:revision>
  <dcterms:created xsi:type="dcterms:W3CDTF">2022-08-28T17:18:34Z</dcterms:created>
  <dcterms:modified xsi:type="dcterms:W3CDTF">2024-09-03T09:24:28Z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\\porschology918\Travail\mémoire\Soutenance de mémoire d’ingénieur V6.pptx</vt:lpwstr>
  </property>
</Properties>
</file>